
<file path=[Content_Types].xml><?xml version="1.0" encoding="utf-8"?>
<Types xmlns="http://schemas.openxmlformats.org/package/2006/content-types">
  <Default Extension="PNG" ContentType="image/png"/>
  <Default Extension="mov" ContentType="video/quicktime"/>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1"/>
  </p:sldMasterIdLst>
  <p:notesMasterIdLst>
    <p:notesMasterId r:id="rId26"/>
  </p:notesMasterIdLst>
  <p:handoutMasterIdLst>
    <p:handoutMasterId r:id="rId27"/>
  </p:handoutMasterIdLst>
  <p:sldIdLst>
    <p:sldId id="281" r:id="rId2"/>
    <p:sldId id="296" r:id="rId3"/>
    <p:sldId id="284" r:id="rId4"/>
    <p:sldId id="283" r:id="rId5"/>
    <p:sldId id="290" r:id="rId6"/>
    <p:sldId id="285" r:id="rId7"/>
    <p:sldId id="287" r:id="rId8"/>
    <p:sldId id="279" r:id="rId9"/>
    <p:sldId id="288" r:id="rId10"/>
    <p:sldId id="276" r:id="rId11"/>
    <p:sldId id="272" r:id="rId12"/>
    <p:sldId id="294" r:id="rId13"/>
    <p:sldId id="291" r:id="rId14"/>
    <p:sldId id="297" r:id="rId15"/>
    <p:sldId id="259" r:id="rId16"/>
    <p:sldId id="264" r:id="rId17"/>
    <p:sldId id="265" r:id="rId18"/>
    <p:sldId id="267" r:id="rId19"/>
    <p:sldId id="275" r:id="rId20"/>
    <p:sldId id="269" r:id="rId21"/>
    <p:sldId id="271" r:id="rId22"/>
    <p:sldId id="286" r:id="rId23"/>
    <p:sldId id="303" r:id="rId24"/>
    <p:sldId id="302" r:id="rId25"/>
  </p:sldIdLst>
  <p:sldSz cx="10058400" cy="7772400"/>
  <p:notesSz cx="6858000" cy="9077325"/>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509412" algn="l" rtl="0" fontAlgn="base">
      <a:spcBef>
        <a:spcPct val="0"/>
      </a:spcBef>
      <a:spcAft>
        <a:spcPct val="0"/>
      </a:spcAft>
      <a:defRPr kern="1200">
        <a:solidFill>
          <a:schemeClr val="tx1"/>
        </a:solidFill>
        <a:latin typeface="Arial" charset="0"/>
        <a:ea typeface="ＭＳ Ｐゴシック" charset="0"/>
        <a:cs typeface="+mn-cs"/>
      </a:defRPr>
    </a:lvl2pPr>
    <a:lvl3pPr marL="1018824" algn="l" rtl="0" fontAlgn="base">
      <a:spcBef>
        <a:spcPct val="0"/>
      </a:spcBef>
      <a:spcAft>
        <a:spcPct val="0"/>
      </a:spcAft>
      <a:defRPr kern="1200">
        <a:solidFill>
          <a:schemeClr val="tx1"/>
        </a:solidFill>
        <a:latin typeface="Arial" charset="0"/>
        <a:ea typeface="ＭＳ Ｐゴシック" charset="0"/>
        <a:cs typeface="+mn-cs"/>
      </a:defRPr>
    </a:lvl3pPr>
    <a:lvl4pPr marL="1528237" algn="l" rtl="0" fontAlgn="base">
      <a:spcBef>
        <a:spcPct val="0"/>
      </a:spcBef>
      <a:spcAft>
        <a:spcPct val="0"/>
      </a:spcAft>
      <a:defRPr kern="1200">
        <a:solidFill>
          <a:schemeClr val="tx1"/>
        </a:solidFill>
        <a:latin typeface="Arial" charset="0"/>
        <a:ea typeface="ＭＳ Ｐゴシック" charset="0"/>
        <a:cs typeface="+mn-cs"/>
      </a:defRPr>
    </a:lvl4pPr>
    <a:lvl5pPr marL="2037649" algn="l" rtl="0" fontAlgn="base">
      <a:spcBef>
        <a:spcPct val="0"/>
      </a:spcBef>
      <a:spcAft>
        <a:spcPct val="0"/>
      </a:spcAft>
      <a:defRPr kern="1200">
        <a:solidFill>
          <a:schemeClr val="tx1"/>
        </a:solidFill>
        <a:latin typeface="Arial" charset="0"/>
        <a:ea typeface="ＭＳ Ｐゴシック" charset="0"/>
        <a:cs typeface="+mn-cs"/>
      </a:defRPr>
    </a:lvl5pPr>
    <a:lvl6pPr marL="2547061" algn="l" defTabSz="509412" rtl="0" eaLnBrk="1" latinLnBrk="0" hangingPunct="1">
      <a:defRPr kern="1200">
        <a:solidFill>
          <a:schemeClr val="tx1"/>
        </a:solidFill>
        <a:latin typeface="Arial" charset="0"/>
        <a:ea typeface="ＭＳ Ｐゴシック" charset="0"/>
        <a:cs typeface="+mn-cs"/>
      </a:defRPr>
    </a:lvl6pPr>
    <a:lvl7pPr marL="3056473" algn="l" defTabSz="509412" rtl="0" eaLnBrk="1" latinLnBrk="0" hangingPunct="1">
      <a:defRPr kern="1200">
        <a:solidFill>
          <a:schemeClr val="tx1"/>
        </a:solidFill>
        <a:latin typeface="Arial" charset="0"/>
        <a:ea typeface="ＭＳ Ｐゴシック" charset="0"/>
        <a:cs typeface="+mn-cs"/>
      </a:defRPr>
    </a:lvl7pPr>
    <a:lvl8pPr marL="3565886" algn="l" defTabSz="509412" rtl="0" eaLnBrk="1" latinLnBrk="0" hangingPunct="1">
      <a:defRPr kern="1200">
        <a:solidFill>
          <a:schemeClr val="tx1"/>
        </a:solidFill>
        <a:latin typeface="Arial" charset="0"/>
        <a:ea typeface="ＭＳ Ｐゴシック" charset="0"/>
        <a:cs typeface="+mn-cs"/>
      </a:defRPr>
    </a:lvl8pPr>
    <a:lvl9pPr marL="4075298" algn="l" defTabSz="509412"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 uri="{2D200454-40CA-4A62-9FC3-DE9A4176ACB9}">
      <p15:notesGuideLst xmlns:p15="http://schemas.microsoft.com/office/powerpoint/2012/main">
        <p15:guide id="1" orient="horz" pos="285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1E39"/>
    <a:srgbClr val="DDDDDD"/>
    <a:srgbClr val="031932"/>
    <a:srgbClr val="00182D"/>
    <a:srgbClr val="00172D"/>
    <a:srgbClr val="0066CC"/>
    <a:srgbClr val="3366FF"/>
    <a:srgbClr val="CC9900"/>
    <a:srgbClr val="9966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40" autoAdjust="0"/>
    <p:restoredTop sz="94729" autoAdjust="0"/>
  </p:normalViewPr>
  <p:slideViewPr>
    <p:cSldViewPr>
      <p:cViewPr varScale="1">
        <p:scale>
          <a:sx n="103" d="100"/>
          <a:sy n="103" d="100"/>
        </p:scale>
        <p:origin x="528" y="184"/>
      </p:cViewPr>
      <p:guideLst>
        <p:guide orient="horz" pos="2448"/>
        <p:guide pos="31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3" d="100"/>
          <a:sy n="103" d="100"/>
        </p:scale>
        <p:origin x="-5288" y="-96"/>
      </p:cViewPr>
      <p:guideLst>
        <p:guide orient="horz" pos="2859"/>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7180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120835" name="Rectangle 3"/>
          <p:cNvSpPr>
            <a:spLocks noGrp="1" noChangeArrowheads="1"/>
          </p:cNvSpPr>
          <p:nvPr>
            <p:ph type="dt" sz="quarter" idx="1"/>
          </p:nvPr>
        </p:nvSpPr>
        <p:spPr bwMode="auto">
          <a:xfrm>
            <a:off x="3884613" y="0"/>
            <a:ext cx="297180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120836" name="Rectangle 4"/>
          <p:cNvSpPr>
            <a:spLocks noGrp="1" noChangeArrowheads="1"/>
          </p:cNvSpPr>
          <p:nvPr>
            <p:ph type="ftr" sz="quarter" idx="2"/>
          </p:nvPr>
        </p:nvSpPr>
        <p:spPr bwMode="auto">
          <a:xfrm>
            <a:off x="0" y="8621713"/>
            <a:ext cx="297180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120837" name="Rectangle 5"/>
          <p:cNvSpPr>
            <a:spLocks noGrp="1" noChangeArrowheads="1"/>
          </p:cNvSpPr>
          <p:nvPr>
            <p:ph type="sldNum" sz="quarter" idx="3"/>
          </p:nvPr>
        </p:nvSpPr>
        <p:spPr bwMode="auto">
          <a:xfrm>
            <a:off x="3884613" y="8621713"/>
            <a:ext cx="297180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EF7D8D5-3EA1-6A4B-AFC3-7C5AD6B72123}" type="slidenum">
              <a:rPr lang="en-US"/>
              <a:pPr/>
              <a:t>‹#›</a:t>
            </a:fld>
            <a:endParaRPr lang="en-US"/>
          </a:p>
        </p:txBody>
      </p:sp>
    </p:spTree>
    <p:extLst>
      <p:ext uri="{BB962C8B-B14F-4D97-AF65-F5344CB8AC3E}">
        <p14:creationId xmlns:p14="http://schemas.microsoft.com/office/powerpoint/2010/main" val="2096014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026"/>
          <p:cNvSpPr>
            <a:spLocks noGrp="1" noChangeArrowheads="1"/>
          </p:cNvSpPr>
          <p:nvPr>
            <p:ph type="hdr" sz="quarter"/>
          </p:nvPr>
        </p:nvSpPr>
        <p:spPr bwMode="auto">
          <a:xfrm>
            <a:off x="0" y="0"/>
            <a:ext cx="297180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16387" name="Rectangle 1027"/>
          <p:cNvSpPr>
            <a:spLocks noGrp="1" noChangeArrowheads="1"/>
          </p:cNvSpPr>
          <p:nvPr>
            <p:ph type="dt" idx="1"/>
          </p:nvPr>
        </p:nvSpPr>
        <p:spPr bwMode="auto">
          <a:xfrm>
            <a:off x="3884613" y="0"/>
            <a:ext cx="297180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15364" name="Rectangle 1028"/>
          <p:cNvSpPr>
            <a:spLocks noGrp="1" noRot="1" noChangeAspect="1" noChangeArrowheads="1" noTextEdit="1"/>
          </p:cNvSpPr>
          <p:nvPr>
            <p:ph type="sldImg" idx="2"/>
          </p:nvPr>
        </p:nvSpPr>
        <p:spPr bwMode="auto">
          <a:xfrm>
            <a:off x="1227138" y="681038"/>
            <a:ext cx="4405312" cy="3403600"/>
          </a:xfrm>
          <a:prstGeom prst="rect">
            <a:avLst/>
          </a:prstGeom>
          <a:noFill/>
          <a:ln w="9525">
            <a:solidFill>
              <a:srgbClr val="000000"/>
            </a:solidFill>
            <a:miter lim="800000"/>
            <a:headEnd/>
            <a:tailEnd/>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6389" name="Rectangle 1029"/>
          <p:cNvSpPr>
            <a:spLocks noGrp="1" noChangeArrowheads="1"/>
          </p:cNvSpPr>
          <p:nvPr>
            <p:ph type="body" sz="quarter" idx="3"/>
          </p:nvPr>
        </p:nvSpPr>
        <p:spPr bwMode="auto">
          <a:xfrm>
            <a:off x="685800" y="4311650"/>
            <a:ext cx="5486400" cy="408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1030"/>
          <p:cNvSpPr>
            <a:spLocks noGrp="1" noChangeArrowheads="1"/>
          </p:cNvSpPr>
          <p:nvPr>
            <p:ph type="ftr" sz="quarter" idx="4"/>
          </p:nvPr>
        </p:nvSpPr>
        <p:spPr bwMode="auto">
          <a:xfrm>
            <a:off x="0" y="8621713"/>
            <a:ext cx="297180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16391" name="Rectangle 1031"/>
          <p:cNvSpPr>
            <a:spLocks noGrp="1" noChangeArrowheads="1"/>
          </p:cNvSpPr>
          <p:nvPr>
            <p:ph type="sldNum" sz="quarter" idx="5"/>
          </p:nvPr>
        </p:nvSpPr>
        <p:spPr bwMode="auto">
          <a:xfrm>
            <a:off x="3884613" y="8621713"/>
            <a:ext cx="297180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8A0F123-B0C2-4649-A189-3FFD9106AD8F}" type="slidenum">
              <a:rPr lang="en-US"/>
              <a:pPr/>
              <a:t>‹#›</a:t>
            </a:fld>
            <a:endParaRPr lang="en-US"/>
          </a:p>
        </p:txBody>
      </p:sp>
    </p:spTree>
    <p:extLst>
      <p:ext uri="{BB962C8B-B14F-4D97-AF65-F5344CB8AC3E}">
        <p14:creationId xmlns:p14="http://schemas.microsoft.com/office/powerpoint/2010/main" val="35352110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300" kern="1200">
        <a:solidFill>
          <a:schemeClr val="tx1"/>
        </a:solidFill>
        <a:latin typeface="Arial" charset="0"/>
        <a:ea typeface="ＭＳ Ｐゴシック" charset="0"/>
        <a:cs typeface="+mn-cs"/>
      </a:defRPr>
    </a:lvl1pPr>
    <a:lvl2pPr marL="509412" algn="l" rtl="0" eaLnBrk="0" fontAlgn="base" hangingPunct="0">
      <a:spcBef>
        <a:spcPct val="30000"/>
      </a:spcBef>
      <a:spcAft>
        <a:spcPct val="0"/>
      </a:spcAft>
      <a:defRPr sz="1300" kern="1200">
        <a:solidFill>
          <a:schemeClr val="tx1"/>
        </a:solidFill>
        <a:latin typeface="Arial" charset="0"/>
        <a:ea typeface="ＭＳ Ｐゴシック" charset="0"/>
        <a:cs typeface="+mn-cs"/>
      </a:defRPr>
    </a:lvl2pPr>
    <a:lvl3pPr marL="1018824" algn="l" rtl="0" eaLnBrk="0" fontAlgn="base" hangingPunct="0">
      <a:spcBef>
        <a:spcPct val="30000"/>
      </a:spcBef>
      <a:spcAft>
        <a:spcPct val="0"/>
      </a:spcAft>
      <a:defRPr sz="1300" kern="1200">
        <a:solidFill>
          <a:schemeClr val="tx1"/>
        </a:solidFill>
        <a:latin typeface="Arial" charset="0"/>
        <a:ea typeface="ＭＳ Ｐゴシック" charset="0"/>
        <a:cs typeface="+mn-cs"/>
      </a:defRPr>
    </a:lvl3pPr>
    <a:lvl4pPr marL="1528237" algn="l" rtl="0" eaLnBrk="0" fontAlgn="base" hangingPunct="0">
      <a:spcBef>
        <a:spcPct val="30000"/>
      </a:spcBef>
      <a:spcAft>
        <a:spcPct val="0"/>
      </a:spcAft>
      <a:defRPr sz="1300" kern="1200">
        <a:solidFill>
          <a:schemeClr val="tx1"/>
        </a:solidFill>
        <a:latin typeface="Arial" charset="0"/>
        <a:ea typeface="ＭＳ Ｐゴシック" charset="0"/>
        <a:cs typeface="+mn-cs"/>
      </a:defRPr>
    </a:lvl4pPr>
    <a:lvl5pPr marL="2037649" algn="l" rtl="0" eaLnBrk="0" fontAlgn="base" hangingPunct="0">
      <a:spcBef>
        <a:spcPct val="30000"/>
      </a:spcBef>
      <a:spcAft>
        <a:spcPct val="0"/>
      </a:spcAft>
      <a:defRPr sz="1300" kern="1200">
        <a:solidFill>
          <a:schemeClr val="tx1"/>
        </a:solidFill>
        <a:latin typeface="Arial" charset="0"/>
        <a:ea typeface="ＭＳ Ｐゴシック" charset="0"/>
        <a:cs typeface="+mn-cs"/>
      </a:defRPr>
    </a:lvl5pPr>
    <a:lvl6pPr marL="2547061" algn="l" defTabSz="1018824" rtl="0" eaLnBrk="1" latinLnBrk="0" hangingPunct="1">
      <a:defRPr sz="1300" kern="1200">
        <a:solidFill>
          <a:schemeClr val="tx1"/>
        </a:solidFill>
        <a:latin typeface="+mn-lt"/>
        <a:ea typeface="+mn-ea"/>
        <a:cs typeface="+mn-cs"/>
      </a:defRPr>
    </a:lvl6pPr>
    <a:lvl7pPr marL="3056473" algn="l" defTabSz="1018824" rtl="0" eaLnBrk="1" latinLnBrk="0" hangingPunct="1">
      <a:defRPr sz="1300" kern="1200">
        <a:solidFill>
          <a:schemeClr val="tx1"/>
        </a:solidFill>
        <a:latin typeface="+mn-lt"/>
        <a:ea typeface="+mn-ea"/>
        <a:cs typeface="+mn-cs"/>
      </a:defRPr>
    </a:lvl7pPr>
    <a:lvl8pPr marL="3565886" algn="l" defTabSz="1018824" rtl="0" eaLnBrk="1" latinLnBrk="0" hangingPunct="1">
      <a:defRPr sz="1300" kern="1200">
        <a:solidFill>
          <a:schemeClr val="tx1"/>
        </a:solidFill>
        <a:latin typeface="+mn-lt"/>
        <a:ea typeface="+mn-ea"/>
        <a:cs typeface="+mn-cs"/>
      </a:defRPr>
    </a:lvl8pPr>
    <a:lvl9pPr marL="4075298" algn="l" defTabSz="101882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Our work: Nature</a:t>
            </a:r>
            <a:r>
              <a:rPr lang="en-US" baseline="0" dirty="0"/>
              <a:t> Scientific Reports</a:t>
            </a:r>
          </a:p>
          <a:p>
            <a:endParaRPr lang="en-US" baseline="0" dirty="0"/>
          </a:p>
          <a:p>
            <a:endParaRPr lang="en-US" baseline="0" dirty="0"/>
          </a:p>
          <a:p>
            <a:r>
              <a:rPr lang="en-US" baseline="0" dirty="0"/>
              <a:t>Left (Association Network), Right (Affiliation Network)</a:t>
            </a:r>
          </a:p>
          <a:p>
            <a:endParaRPr lang="en-US" baseline="0" dirty="0"/>
          </a:p>
          <a:p>
            <a:r>
              <a:rPr lang="en-US" baseline="0" dirty="0"/>
              <a:t>Results:</a:t>
            </a:r>
          </a:p>
          <a:p>
            <a:r>
              <a:rPr lang="en-US" baseline="0" dirty="0"/>
              <a:t>Dunbar number: 4</a:t>
            </a:r>
            <a:r>
              <a:rPr lang="mr-IN" baseline="0" dirty="0"/>
              <a:t>–</a:t>
            </a:r>
            <a:r>
              <a:rPr lang="en-US" baseline="0" dirty="0"/>
              <a:t>6 individuals</a:t>
            </a:r>
          </a:p>
          <a:p>
            <a:r>
              <a:rPr lang="en-US" baseline="0" dirty="0"/>
              <a:t>Time scale: &gt;10 minutes, affiliation networks better</a:t>
            </a:r>
            <a:endParaRPr lang="en-US" dirty="0"/>
          </a:p>
        </p:txBody>
      </p:sp>
      <p:sp>
        <p:nvSpPr>
          <p:cNvPr id="4" name="Slide Number Placeholder 3"/>
          <p:cNvSpPr>
            <a:spLocks noGrp="1"/>
          </p:cNvSpPr>
          <p:nvPr>
            <p:ph type="sldNum" sz="quarter" idx="10"/>
          </p:nvPr>
        </p:nvSpPr>
        <p:spPr/>
        <p:txBody>
          <a:bodyPr/>
          <a:lstStyle/>
          <a:p>
            <a:fld id="{08A0F123-B0C2-4649-A189-3FFD9106AD8F}" type="slidenum">
              <a:rPr lang="en-US" smtClean="0"/>
              <a:pPr/>
              <a:t>8</a:t>
            </a:fld>
            <a:endParaRPr lang="en-US"/>
          </a:p>
        </p:txBody>
      </p:sp>
    </p:spTree>
    <p:extLst>
      <p:ext uri="{BB962C8B-B14F-4D97-AF65-F5344CB8AC3E}">
        <p14:creationId xmlns:p14="http://schemas.microsoft.com/office/powerpoint/2010/main" val="2043197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a:t>
            </a:r>
            <a:r>
              <a:rPr lang="en-US" baseline="0" dirty="0"/>
              <a:t> task models don</a:t>
            </a:r>
            <a:r>
              <a:rPr lang="mr-IN" baseline="0" dirty="0"/>
              <a:t>’</a:t>
            </a:r>
            <a:r>
              <a:rPr lang="en-US" baseline="0" dirty="0"/>
              <a:t>t matter if we’re using the wrong network.</a:t>
            </a:r>
          </a:p>
          <a:p>
            <a:r>
              <a:rPr lang="en-US" baseline="0" dirty="0"/>
              <a:t>Cant have general purpose networks</a:t>
            </a:r>
            <a:endParaRPr lang="en-US" dirty="0"/>
          </a:p>
        </p:txBody>
      </p:sp>
      <p:sp>
        <p:nvSpPr>
          <p:cNvPr id="4" name="Slide Number Placeholder 3"/>
          <p:cNvSpPr>
            <a:spLocks noGrp="1"/>
          </p:cNvSpPr>
          <p:nvPr>
            <p:ph type="sldNum" sz="quarter" idx="10"/>
          </p:nvPr>
        </p:nvSpPr>
        <p:spPr/>
        <p:txBody>
          <a:bodyPr/>
          <a:lstStyle/>
          <a:p>
            <a:fld id="{08A0F123-B0C2-4649-A189-3FFD9106AD8F}" type="slidenum">
              <a:rPr lang="en-US" smtClean="0"/>
              <a:pPr/>
              <a:t>21</a:t>
            </a:fld>
            <a:endParaRPr lang="en-US"/>
          </a:p>
        </p:txBody>
      </p:sp>
    </p:spTree>
    <p:extLst>
      <p:ext uri="{BB962C8B-B14F-4D97-AF65-F5344CB8AC3E}">
        <p14:creationId xmlns:p14="http://schemas.microsoft.com/office/powerpoint/2010/main" val="69193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RFID over different populations</a:t>
            </a:r>
          </a:p>
        </p:txBody>
      </p:sp>
      <p:sp>
        <p:nvSpPr>
          <p:cNvPr id="4" name="Slide Number Placeholder 3"/>
          <p:cNvSpPr>
            <a:spLocks noGrp="1"/>
          </p:cNvSpPr>
          <p:nvPr>
            <p:ph type="sldNum" sz="quarter" idx="10"/>
          </p:nvPr>
        </p:nvSpPr>
        <p:spPr/>
        <p:txBody>
          <a:bodyPr/>
          <a:lstStyle/>
          <a:p>
            <a:fld id="{08A0F123-B0C2-4649-A189-3FFD9106AD8F}" type="slidenum">
              <a:rPr lang="en-US" smtClean="0"/>
              <a:pPr/>
              <a:t>10</a:t>
            </a:fld>
            <a:endParaRPr lang="en-US"/>
          </a:p>
        </p:txBody>
      </p:sp>
    </p:spTree>
    <p:extLst>
      <p:ext uri="{BB962C8B-B14F-4D97-AF65-F5344CB8AC3E}">
        <p14:creationId xmlns:p14="http://schemas.microsoft.com/office/powerpoint/2010/main" val="295089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PAUSE</a:t>
            </a:r>
            <a:r>
              <a:rPr lang="en-US" baseline="0" dirty="0"/>
              <a:t> on survey</a:t>
            </a:r>
            <a:endParaRPr lang="en-US" dirty="0"/>
          </a:p>
          <a:p>
            <a:endParaRPr lang="en-US" dirty="0"/>
          </a:p>
        </p:txBody>
      </p:sp>
      <p:sp>
        <p:nvSpPr>
          <p:cNvPr id="4" name="Slide Number Placeholder 3"/>
          <p:cNvSpPr>
            <a:spLocks noGrp="1"/>
          </p:cNvSpPr>
          <p:nvPr>
            <p:ph type="sldNum" sz="quarter" idx="10"/>
          </p:nvPr>
        </p:nvSpPr>
        <p:spPr/>
        <p:txBody>
          <a:bodyPr/>
          <a:lstStyle/>
          <a:p>
            <a:fld id="{08A0F123-B0C2-4649-A189-3FFD9106AD8F}" type="slidenum">
              <a:rPr lang="en-US" smtClean="0"/>
              <a:pPr/>
              <a:t>11</a:t>
            </a:fld>
            <a:endParaRPr lang="en-US"/>
          </a:p>
        </p:txBody>
      </p:sp>
    </p:spTree>
    <p:extLst>
      <p:ext uri="{BB962C8B-B14F-4D97-AF65-F5344CB8AC3E}">
        <p14:creationId xmlns:p14="http://schemas.microsoft.com/office/powerpoint/2010/main" val="219190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details on workflow</a:t>
            </a:r>
          </a:p>
        </p:txBody>
      </p:sp>
      <p:sp>
        <p:nvSpPr>
          <p:cNvPr id="4" name="Slide Number Placeholder 3"/>
          <p:cNvSpPr>
            <a:spLocks noGrp="1"/>
          </p:cNvSpPr>
          <p:nvPr>
            <p:ph type="sldNum" sz="quarter" idx="10"/>
          </p:nvPr>
        </p:nvSpPr>
        <p:spPr/>
        <p:txBody>
          <a:bodyPr/>
          <a:lstStyle/>
          <a:p>
            <a:fld id="{08A0F123-B0C2-4649-A189-3FFD9106AD8F}" type="slidenum">
              <a:rPr lang="en-US" smtClean="0"/>
              <a:pPr/>
              <a:t>15</a:t>
            </a:fld>
            <a:endParaRPr lang="en-US"/>
          </a:p>
        </p:txBody>
      </p:sp>
    </p:spTree>
    <p:extLst>
      <p:ext uri="{BB962C8B-B14F-4D97-AF65-F5344CB8AC3E}">
        <p14:creationId xmlns:p14="http://schemas.microsoft.com/office/powerpoint/2010/main" val="1431037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0F123-B0C2-4649-A189-3FFD9106AD8F}" type="slidenum">
              <a:rPr lang="en-US" smtClean="0"/>
              <a:pPr/>
              <a:t>16</a:t>
            </a:fld>
            <a:endParaRPr lang="en-US"/>
          </a:p>
        </p:txBody>
      </p:sp>
    </p:spTree>
    <p:extLst>
      <p:ext uri="{BB962C8B-B14F-4D97-AF65-F5344CB8AC3E}">
        <p14:creationId xmlns:p14="http://schemas.microsoft.com/office/powerpoint/2010/main" val="3923056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sampling approaches</a:t>
            </a:r>
          </a:p>
        </p:txBody>
      </p:sp>
      <p:sp>
        <p:nvSpPr>
          <p:cNvPr id="4" name="Slide Number Placeholder 3"/>
          <p:cNvSpPr>
            <a:spLocks noGrp="1"/>
          </p:cNvSpPr>
          <p:nvPr>
            <p:ph type="sldNum" sz="quarter" idx="10"/>
          </p:nvPr>
        </p:nvSpPr>
        <p:spPr/>
        <p:txBody>
          <a:bodyPr/>
          <a:lstStyle/>
          <a:p>
            <a:fld id="{08A0F123-B0C2-4649-A189-3FFD9106AD8F}" type="slidenum">
              <a:rPr lang="en-US" smtClean="0"/>
              <a:pPr/>
              <a:t>17</a:t>
            </a:fld>
            <a:endParaRPr lang="en-US"/>
          </a:p>
        </p:txBody>
      </p:sp>
    </p:spTree>
    <p:extLst>
      <p:ext uri="{BB962C8B-B14F-4D97-AF65-F5344CB8AC3E}">
        <p14:creationId xmlns:p14="http://schemas.microsoft.com/office/powerpoint/2010/main" val="2378673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examples of common tasks</a:t>
            </a:r>
          </a:p>
        </p:txBody>
      </p:sp>
      <p:sp>
        <p:nvSpPr>
          <p:cNvPr id="4" name="Slide Number Placeholder 3"/>
          <p:cNvSpPr>
            <a:spLocks noGrp="1"/>
          </p:cNvSpPr>
          <p:nvPr>
            <p:ph type="sldNum" sz="quarter" idx="10"/>
          </p:nvPr>
        </p:nvSpPr>
        <p:spPr/>
        <p:txBody>
          <a:bodyPr/>
          <a:lstStyle/>
          <a:p>
            <a:fld id="{08A0F123-B0C2-4649-A189-3FFD9106AD8F}" type="slidenum">
              <a:rPr lang="en-US" smtClean="0"/>
              <a:pPr/>
              <a:t>18</a:t>
            </a:fld>
            <a:endParaRPr lang="en-US"/>
          </a:p>
        </p:txBody>
      </p:sp>
    </p:spTree>
    <p:extLst>
      <p:ext uri="{BB962C8B-B14F-4D97-AF65-F5344CB8AC3E}">
        <p14:creationId xmlns:p14="http://schemas.microsoft.com/office/powerpoint/2010/main" val="2709757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should be focus</a:t>
            </a:r>
          </a:p>
          <a:p>
            <a:endParaRPr lang="en-US" dirty="0"/>
          </a:p>
          <a:p>
            <a:r>
              <a:rPr lang="en-US" dirty="0"/>
              <a:t>Generate networks of varying density over models</a:t>
            </a:r>
          </a:p>
          <a:p>
            <a:r>
              <a:rPr lang="en-US" dirty="0"/>
              <a:t>Network model selection over </a:t>
            </a:r>
            <a:r>
              <a:rPr lang="en-US" i="1" dirty="0"/>
              <a:t>many</a:t>
            </a:r>
            <a:r>
              <a:rPr lang="en-US" dirty="0"/>
              <a:t> label-sets</a:t>
            </a:r>
          </a:p>
          <a:p>
            <a:r>
              <a:rPr lang="en-US" dirty="0" err="1"/>
              <a:t>Last.fm</a:t>
            </a:r>
            <a:r>
              <a:rPr lang="en-US" dirty="0"/>
              <a:t> also has a user-defined social network</a:t>
            </a:r>
          </a:p>
          <a:p>
            <a:endParaRPr lang="en-US" dirty="0"/>
          </a:p>
        </p:txBody>
      </p:sp>
      <p:sp>
        <p:nvSpPr>
          <p:cNvPr id="4" name="Slide Number Placeholder 3"/>
          <p:cNvSpPr>
            <a:spLocks noGrp="1"/>
          </p:cNvSpPr>
          <p:nvPr>
            <p:ph type="sldNum" sz="quarter" idx="10"/>
          </p:nvPr>
        </p:nvSpPr>
        <p:spPr/>
        <p:txBody>
          <a:bodyPr/>
          <a:lstStyle/>
          <a:p>
            <a:fld id="{08A0F123-B0C2-4649-A189-3FFD9106AD8F}" type="slidenum">
              <a:rPr lang="en-US" smtClean="0"/>
              <a:pPr/>
              <a:t>19</a:t>
            </a:fld>
            <a:endParaRPr lang="en-US"/>
          </a:p>
        </p:txBody>
      </p:sp>
    </p:spTree>
    <p:extLst>
      <p:ext uri="{BB962C8B-B14F-4D97-AF65-F5344CB8AC3E}">
        <p14:creationId xmlns:p14="http://schemas.microsoft.com/office/powerpoint/2010/main" val="1145342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Networks can do worse than random</a:t>
            </a:r>
          </a:p>
          <a:p>
            <a:r>
              <a:rPr lang="en-US" baseline="0" dirty="0"/>
              <a:t>2. want: consistency *and* good performance</a:t>
            </a:r>
          </a:p>
          <a:p>
            <a:endParaRPr lang="en-US" baseline="0" dirty="0"/>
          </a:p>
          <a:p>
            <a:r>
              <a:rPr lang="en-US" dirty="0"/>
              <a:t>Different localities selected per dataset/task</a:t>
            </a:r>
          </a:p>
          <a:p>
            <a:r>
              <a:rPr lang="en-US" dirty="0"/>
              <a:t>Localities &gt; Model for selection</a:t>
            </a:r>
          </a:p>
          <a:p>
            <a:r>
              <a:rPr lang="en-US" b="1" dirty="0"/>
              <a:t>Bold</a:t>
            </a:r>
            <a:r>
              <a:rPr lang="en-US" dirty="0"/>
              <a:t>: models in top-10%. (N &gt; 100)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08A0F123-B0C2-4649-A189-3FFD9106AD8F}" type="slidenum">
              <a:rPr lang="en-US" smtClean="0"/>
              <a:pPr/>
              <a:t>20</a:t>
            </a:fld>
            <a:endParaRPr lang="en-US"/>
          </a:p>
        </p:txBody>
      </p:sp>
    </p:spTree>
    <p:extLst>
      <p:ext uri="{BB962C8B-B14F-4D97-AF65-F5344CB8AC3E}">
        <p14:creationId xmlns:p14="http://schemas.microsoft.com/office/powerpoint/2010/main" val="1137724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DDDDDD"/>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1508760" y="5181600"/>
            <a:ext cx="7040880" cy="1554480"/>
          </a:xfrm>
          <a:prstGeom prst="rect">
            <a:avLst/>
          </a:prstGeom>
        </p:spPr>
        <p:txBody>
          <a:bodyPr anchor="ctr"/>
          <a:lstStyle>
            <a:lvl1pPr marL="0" indent="0" algn="ctr">
              <a:buFontTx/>
              <a:buNone/>
              <a:defRPr>
                <a:solidFill>
                  <a:schemeClr val="tx1"/>
                </a:solidFill>
                <a:latin typeface="Linux Libertine" charset="0"/>
                <a:ea typeface="Linux Libertine" charset="0"/>
                <a:cs typeface="Linux Libertine" charset="0"/>
              </a:defRPr>
            </a:lvl1pPr>
          </a:lstStyle>
          <a:p>
            <a:pPr lvl="0"/>
            <a:r>
              <a:rPr lang="en-US" noProof="0"/>
              <a:t>Click to edit Master subtitle style</a:t>
            </a:r>
            <a:endParaRPr lang="en-US" noProof="0" dirty="0"/>
          </a:p>
        </p:txBody>
      </p:sp>
      <p:sp>
        <p:nvSpPr>
          <p:cNvPr id="5" name="Date Placeholder 4"/>
          <p:cNvSpPr>
            <a:spLocks noGrp="1" noChangeArrowheads="1"/>
          </p:cNvSpPr>
          <p:nvPr>
            <p:ph type="dt" sz="half" idx="10"/>
          </p:nvPr>
        </p:nvSpPr>
        <p:spPr bwMode="auto">
          <a:xfrm>
            <a:off x="502920" y="7077922"/>
            <a:ext cx="2346960" cy="5397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t" anchorCtr="0" compatLnSpc="1">
            <a:prstTxWarp prst="textNoShape">
              <a:avLst/>
            </a:prstTxWarp>
          </a:bodyPr>
          <a:lstStyle>
            <a:lvl1pPr>
              <a:defRPr sz="1600">
                <a:latin typeface="Linux Libertine" charset="0"/>
                <a:ea typeface="Linux Libertine" charset="0"/>
                <a:cs typeface="Linux Libertine" charset="0"/>
              </a:defRPr>
            </a:lvl1pPr>
          </a:lstStyle>
          <a:p>
            <a:pPr>
              <a:defRPr/>
            </a:pPr>
            <a:endParaRPr lang="en-US" dirty="0"/>
          </a:p>
        </p:txBody>
      </p:sp>
      <p:sp>
        <p:nvSpPr>
          <p:cNvPr id="110" name="Rectangle 109"/>
          <p:cNvSpPr/>
          <p:nvPr userDrawn="1"/>
        </p:nvSpPr>
        <p:spPr>
          <a:xfrm>
            <a:off x="0" y="0"/>
            <a:ext cx="3101340" cy="5008880"/>
          </a:xfrm>
          <a:prstGeom prst="rect">
            <a:avLst/>
          </a:prstGeom>
          <a:solidFill>
            <a:srgbClr val="031932"/>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a:p>
        </p:txBody>
      </p:sp>
      <p:grpSp>
        <p:nvGrpSpPr>
          <p:cNvPr id="111" name="Group 143"/>
          <p:cNvGrpSpPr>
            <a:grpSpLocks/>
          </p:cNvGrpSpPr>
          <p:nvPr userDrawn="1"/>
        </p:nvGrpSpPr>
        <p:grpSpPr bwMode="auto">
          <a:xfrm>
            <a:off x="0" y="949960"/>
            <a:ext cx="3101340" cy="3022600"/>
            <a:chOff x="768" y="240"/>
            <a:chExt cx="4549" cy="3984"/>
          </a:xfrm>
        </p:grpSpPr>
        <p:sp>
          <p:nvSpPr>
            <p:cNvPr id="112" name="Freeform 74"/>
            <p:cNvSpPr>
              <a:spLocks/>
            </p:cNvSpPr>
            <p:nvPr/>
          </p:nvSpPr>
          <p:spPr bwMode="auto">
            <a:xfrm>
              <a:off x="768" y="240"/>
              <a:ext cx="4549" cy="2900"/>
            </a:xfrm>
            <a:custGeom>
              <a:avLst/>
              <a:gdLst>
                <a:gd name="T0" fmla="*/ 1791 w 2292"/>
                <a:gd name="T1" fmla="*/ 1660 h 1660"/>
                <a:gd name="T2" fmla="*/ 2292 w 2292"/>
                <a:gd name="T3" fmla="*/ 1175 h 1660"/>
                <a:gd name="T4" fmla="*/ 1119 w 2292"/>
                <a:gd name="T5" fmla="*/ 0 h 1660"/>
                <a:gd name="T6" fmla="*/ 0 w 2292"/>
                <a:gd name="T7" fmla="*/ 1235 h 1660"/>
                <a:gd name="T8" fmla="*/ 408 w 2292"/>
                <a:gd name="T9" fmla="*/ 1651 h 1660"/>
                <a:gd name="T10" fmla="*/ 452 w 2292"/>
                <a:gd name="T11" fmla="*/ 1639 h 1660"/>
                <a:gd name="T12" fmla="*/ 494 w 2292"/>
                <a:gd name="T13" fmla="*/ 1628 h 1660"/>
                <a:gd name="T14" fmla="*/ 538 w 2292"/>
                <a:gd name="T15" fmla="*/ 1618 h 1660"/>
                <a:gd name="T16" fmla="*/ 582 w 2292"/>
                <a:gd name="T17" fmla="*/ 1608 h 1660"/>
                <a:gd name="T18" fmla="*/ 627 w 2292"/>
                <a:gd name="T19" fmla="*/ 1599 h 1660"/>
                <a:gd name="T20" fmla="*/ 671 w 2292"/>
                <a:gd name="T21" fmla="*/ 1591 h 1660"/>
                <a:gd name="T22" fmla="*/ 714 w 2292"/>
                <a:gd name="T23" fmla="*/ 1583 h 1660"/>
                <a:gd name="T24" fmla="*/ 759 w 2292"/>
                <a:gd name="T25" fmla="*/ 1576 h 1660"/>
                <a:gd name="T26" fmla="*/ 803 w 2292"/>
                <a:gd name="T27" fmla="*/ 1570 h 1660"/>
                <a:gd name="T28" fmla="*/ 848 w 2292"/>
                <a:gd name="T29" fmla="*/ 1565 h 1660"/>
                <a:gd name="T30" fmla="*/ 893 w 2292"/>
                <a:gd name="T31" fmla="*/ 1560 h 1660"/>
                <a:gd name="T32" fmla="*/ 938 w 2292"/>
                <a:gd name="T33" fmla="*/ 1556 h 1660"/>
                <a:gd name="T34" fmla="*/ 983 w 2292"/>
                <a:gd name="T35" fmla="*/ 1553 h 1660"/>
                <a:gd name="T36" fmla="*/ 1027 w 2292"/>
                <a:gd name="T37" fmla="*/ 1551 h 1660"/>
                <a:gd name="T38" fmla="*/ 1072 w 2292"/>
                <a:gd name="T39" fmla="*/ 1550 h 1660"/>
                <a:gd name="T40" fmla="*/ 1117 w 2292"/>
                <a:gd name="T41" fmla="*/ 1550 h 1660"/>
                <a:gd name="T42" fmla="*/ 1164 w 2292"/>
                <a:gd name="T43" fmla="*/ 1550 h 1660"/>
                <a:gd name="T44" fmla="*/ 1210 w 2292"/>
                <a:gd name="T45" fmla="*/ 1551 h 1660"/>
                <a:gd name="T46" fmla="*/ 1256 w 2292"/>
                <a:gd name="T47" fmla="*/ 1553 h 1660"/>
                <a:gd name="T48" fmla="*/ 1301 w 2292"/>
                <a:gd name="T49" fmla="*/ 1556 h 1660"/>
                <a:gd name="T50" fmla="*/ 1346 w 2292"/>
                <a:gd name="T51" fmla="*/ 1560 h 1660"/>
                <a:gd name="T52" fmla="*/ 1390 w 2292"/>
                <a:gd name="T53" fmla="*/ 1565 h 1660"/>
                <a:gd name="T54" fmla="*/ 1434 w 2292"/>
                <a:gd name="T55" fmla="*/ 1570 h 1660"/>
                <a:gd name="T56" fmla="*/ 1476 w 2292"/>
                <a:gd name="T57" fmla="*/ 1577 h 1660"/>
                <a:gd name="T58" fmla="*/ 1518 w 2292"/>
                <a:gd name="T59" fmla="*/ 1584 h 1660"/>
                <a:gd name="T60" fmla="*/ 1559 w 2292"/>
                <a:gd name="T61" fmla="*/ 1593 h 1660"/>
                <a:gd name="T62" fmla="*/ 1599 w 2292"/>
                <a:gd name="T63" fmla="*/ 1603 h 1660"/>
                <a:gd name="T64" fmla="*/ 1640 w 2292"/>
                <a:gd name="T65" fmla="*/ 1612 h 1660"/>
                <a:gd name="T66" fmla="*/ 1678 w 2292"/>
                <a:gd name="T67" fmla="*/ 1623 h 1660"/>
                <a:gd name="T68" fmla="*/ 1717 w 2292"/>
                <a:gd name="T69" fmla="*/ 1635 h 1660"/>
                <a:gd name="T70" fmla="*/ 1754 w 2292"/>
                <a:gd name="T71" fmla="*/ 1647 h 1660"/>
                <a:gd name="T72" fmla="*/ 1791 w 2292"/>
                <a:gd name="T73" fmla="*/ 166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92" h="1660">
                  <a:moveTo>
                    <a:pt x="1791" y="1660"/>
                  </a:moveTo>
                  <a:lnTo>
                    <a:pt x="2292" y="1175"/>
                  </a:lnTo>
                  <a:lnTo>
                    <a:pt x="1119" y="0"/>
                  </a:lnTo>
                  <a:lnTo>
                    <a:pt x="0" y="1235"/>
                  </a:lnTo>
                  <a:lnTo>
                    <a:pt x="408" y="1651"/>
                  </a:lnTo>
                  <a:lnTo>
                    <a:pt x="452" y="1639"/>
                  </a:lnTo>
                  <a:lnTo>
                    <a:pt x="494" y="1628"/>
                  </a:lnTo>
                  <a:lnTo>
                    <a:pt x="538" y="1618"/>
                  </a:lnTo>
                  <a:lnTo>
                    <a:pt x="582" y="1608"/>
                  </a:lnTo>
                  <a:lnTo>
                    <a:pt x="627" y="1599"/>
                  </a:lnTo>
                  <a:lnTo>
                    <a:pt x="671" y="1591"/>
                  </a:lnTo>
                  <a:lnTo>
                    <a:pt x="714" y="1583"/>
                  </a:lnTo>
                  <a:lnTo>
                    <a:pt x="759" y="1576"/>
                  </a:lnTo>
                  <a:lnTo>
                    <a:pt x="803" y="1570"/>
                  </a:lnTo>
                  <a:lnTo>
                    <a:pt x="848" y="1565"/>
                  </a:lnTo>
                  <a:lnTo>
                    <a:pt x="893" y="1560"/>
                  </a:lnTo>
                  <a:lnTo>
                    <a:pt x="938" y="1556"/>
                  </a:lnTo>
                  <a:lnTo>
                    <a:pt x="983" y="1553"/>
                  </a:lnTo>
                  <a:lnTo>
                    <a:pt x="1027" y="1551"/>
                  </a:lnTo>
                  <a:lnTo>
                    <a:pt x="1072" y="1550"/>
                  </a:lnTo>
                  <a:lnTo>
                    <a:pt x="1117" y="1550"/>
                  </a:lnTo>
                  <a:lnTo>
                    <a:pt x="1164" y="1550"/>
                  </a:lnTo>
                  <a:lnTo>
                    <a:pt x="1210" y="1551"/>
                  </a:lnTo>
                  <a:lnTo>
                    <a:pt x="1256" y="1553"/>
                  </a:lnTo>
                  <a:lnTo>
                    <a:pt x="1301" y="1556"/>
                  </a:lnTo>
                  <a:lnTo>
                    <a:pt x="1346" y="1560"/>
                  </a:lnTo>
                  <a:lnTo>
                    <a:pt x="1390" y="1565"/>
                  </a:lnTo>
                  <a:lnTo>
                    <a:pt x="1434" y="1570"/>
                  </a:lnTo>
                  <a:lnTo>
                    <a:pt x="1476" y="1577"/>
                  </a:lnTo>
                  <a:lnTo>
                    <a:pt x="1518" y="1584"/>
                  </a:lnTo>
                  <a:lnTo>
                    <a:pt x="1559" y="1593"/>
                  </a:lnTo>
                  <a:lnTo>
                    <a:pt x="1599" y="1603"/>
                  </a:lnTo>
                  <a:lnTo>
                    <a:pt x="1640" y="1612"/>
                  </a:lnTo>
                  <a:lnTo>
                    <a:pt x="1678" y="1623"/>
                  </a:lnTo>
                  <a:lnTo>
                    <a:pt x="1717" y="1635"/>
                  </a:lnTo>
                  <a:lnTo>
                    <a:pt x="1754" y="1647"/>
                  </a:lnTo>
                  <a:lnTo>
                    <a:pt x="1791" y="1660"/>
                  </a:lnTo>
                  <a:close/>
                </a:path>
              </a:pathLst>
            </a:custGeom>
            <a:solidFill>
              <a:srgbClr val="DDDDD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3" name="Freeform 75"/>
            <p:cNvSpPr>
              <a:spLocks/>
            </p:cNvSpPr>
            <p:nvPr/>
          </p:nvSpPr>
          <p:spPr bwMode="auto">
            <a:xfrm>
              <a:off x="1998" y="2642"/>
              <a:ext cx="2274" cy="475"/>
            </a:xfrm>
            <a:custGeom>
              <a:avLst/>
              <a:gdLst>
                <a:gd name="T0" fmla="*/ 1 w 1145"/>
                <a:gd name="T1" fmla="*/ 159 h 273"/>
                <a:gd name="T2" fmla="*/ 0 w 1145"/>
                <a:gd name="T3" fmla="*/ 204 h 273"/>
                <a:gd name="T4" fmla="*/ 31 w 1145"/>
                <a:gd name="T5" fmla="*/ 222 h 273"/>
                <a:gd name="T6" fmla="*/ 92 w 1145"/>
                <a:gd name="T7" fmla="*/ 211 h 273"/>
                <a:gd name="T8" fmla="*/ 154 w 1145"/>
                <a:gd name="T9" fmla="*/ 201 h 273"/>
                <a:gd name="T10" fmla="*/ 217 w 1145"/>
                <a:gd name="T11" fmla="*/ 193 h 273"/>
                <a:gd name="T12" fmla="*/ 279 w 1145"/>
                <a:gd name="T13" fmla="*/ 187 h 273"/>
                <a:gd name="T14" fmla="*/ 341 w 1145"/>
                <a:gd name="T15" fmla="*/ 182 h 273"/>
                <a:gd name="T16" fmla="*/ 403 w 1145"/>
                <a:gd name="T17" fmla="*/ 179 h 273"/>
                <a:gd name="T18" fmla="*/ 466 w 1145"/>
                <a:gd name="T19" fmla="*/ 177 h 273"/>
                <a:gd name="T20" fmla="*/ 540 w 1145"/>
                <a:gd name="T21" fmla="*/ 177 h 273"/>
                <a:gd name="T22" fmla="*/ 627 w 1145"/>
                <a:gd name="T23" fmla="*/ 180 h 273"/>
                <a:gd name="T24" fmla="*/ 711 w 1145"/>
                <a:gd name="T25" fmla="*/ 186 h 273"/>
                <a:gd name="T26" fmla="*/ 794 w 1145"/>
                <a:gd name="T27" fmla="*/ 195 h 273"/>
                <a:gd name="T28" fmla="*/ 873 w 1145"/>
                <a:gd name="T29" fmla="*/ 208 h 273"/>
                <a:gd name="T30" fmla="*/ 951 w 1145"/>
                <a:gd name="T31" fmla="*/ 223 h 273"/>
                <a:gd name="T32" fmla="*/ 1026 w 1145"/>
                <a:gd name="T33" fmla="*/ 241 h 273"/>
                <a:gd name="T34" fmla="*/ 1098 w 1145"/>
                <a:gd name="T35" fmla="*/ 262 h 273"/>
                <a:gd name="T36" fmla="*/ 1136 w 1145"/>
                <a:gd name="T37" fmla="*/ 205 h 273"/>
                <a:gd name="T38" fmla="*/ 1143 w 1145"/>
                <a:gd name="T39" fmla="*/ 69 h 273"/>
                <a:gd name="T40" fmla="*/ 1106 w 1145"/>
                <a:gd name="T41" fmla="*/ 4 h 273"/>
                <a:gd name="T42" fmla="*/ 1030 w 1145"/>
                <a:gd name="T43" fmla="*/ 10 h 273"/>
                <a:gd name="T44" fmla="*/ 954 w 1145"/>
                <a:gd name="T45" fmla="*/ 16 h 273"/>
                <a:gd name="T46" fmla="*/ 879 w 1145"/>
                <a:gd name="T47" fmla="*/ 23 h 273"/>
                <a:gd name="T48" fmla="*/ 805 w 1145"/>
                <a:gd name="T49" fmla="*/ 31 h 273"/>
                <a:gd name="T50" fmla="*/ 732 w 1145"/>
                <a:gd name="T51" fmla="*/ 39 h 273"/>
                <a:gd name="T52" fmla="*/ 659 w 1145"/>
                <a:gd name="T53" fmla="*/ 48 h 273"/>
                <a:gd name="T54" fmla="*/ 588 w 1145"/>
                <a:gd name="T55" fmla="*/ 57 h 273"/>
                <a:gd name="T56" fmla="*/ 517 w 1145"/>
                <a:gd name="T57" fmla="*/ 66 h 273"/>
                <a:gd name="T58" fmla="*/ 447 w 1145"/>
                <a:gd name="T59" fmla="*/ 75 h 273"/>
                <a:gd name="T60" fmla="*/ 377 w 1145"/>
                <a:gd name="T61" fmla="*/ 84 h 273"/>
                <a:gd name="T62" fmla="*/ 308 w 1145"/>
                <a:gd name="T63" fmla="*/ 94 h 273"/>
                <a:gd name="T64" fmla="*/ 240 w 1145"/>
                <a:gd name="T65" fmla="*/ 104 h 273"/>
                <a:gd name="T66" fmla="*/ 171 w 1145"/>
                <a:gd name="T67" fmla="*/ 113 h 273"/>
                <a:gd name="T68" fmla="*/ 103 w 1145"/>
                <a:gd name="T69" fmla="*/ 124 h 273"/>
                <a:gd name="T70" fmla="*/ 35 w 1145"/>
                <a:gd name="T71" fmla="*/ 13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5" h="273">
                  <a:moveTo>
                    <a:pt x="1" y="137"/>
                  </a:moveTo>
                  <a:lnTo>
                    <a:pt x="1" y="159"/>
                  </a:lnTo>
                  <a:lnTo>
                    <a:pt x="1" y="182"/>
                  </a:lnTo>
                  <a:lnTo>
                    <a:pt x="0" y="204"/>
                  </a:lnTo>
                  <a:lnTo>
                    <a:pt x="0" y="227"/>
                  </a:lnTo>
                  <a:lnTo>
                    <a:pt x="31" y="222"/>
                  </a:lnTo>
                  <a:lnTo>
                    <a:pt x="61" y="216"/>
                  </a:lnTo>
                  <a:lnTo>
                    <a:pt x="92" y="211"/>
                  </a:lnTo>
                  <a:lnTo>
                    <a:pt x="123" y="205"/>
                  </a:lnTo>
                  <a:lnTo>
                    <a:pt x="154" y="201"/>
                  </a:lnTo>
                  <a:lnTo>
                    <a:pt x="185" y="197"/>
                  </a:lnTo>
                  <a:lnTo>
                    <a:pt x="217" y="193"/>
                  </a:lnTo>
                  <a:lnTo>
                    <a:pt x="248" y="189"/>
                  </a:lnTo>
                  <a:lnTo>
                    <a:pt x="279" y="187"/>
                  </a:lnTo>
                  <a:lnTo>
                    <a:pt x="310" y="185"/>
                  </a:lnTo>
                  <a:lnTo>
                    <a:pt x="341" y="182"/>
                  </a:lnTo>
                  <a:lnTo>
                    <a:pt x="372" y="180"/>
                  </a:lnTo>
                  <a:lnTo>
                    <a:pt x="403" y="179"/>
                  </a:lnTo>
                  <a:lnTo>
                    <a:pt x="434" y="178"/>
                  </a:lnTo>
                  <a:lnTo>
                    <a:pt x="466" y="177"/>
                  </a:lnTo>
                  <a:lnTo>
                    <a:pt x="497" y="177"/>
                  </a:lnTo>
                  <a:lnTo>
                    <a:pt x="540" y="177"/>
                  </a:lnTo>
                  <a:lnTo>
                    <a:pt x="584" y="178"/>
                  </a:lnTo>
                  <a:lnTo>
                    <a:pt x="627" y="180"/>
                  </a:lnTo>
                  <a:lnTo>
                    <a:pt x="669" y="182"/>
                  </a:lnTo>
                  <a:lnTo>
                    <a:pt x="711" y="186"/>
                  </a:lnTo>
                  <a:lnTo>
                    <a:pt x="752" y="190"/>
                  </a:lnTo>
                  <a:lnTo>
                    <a:pt x="794" y="195"/>
                  </a:lnTo>
                  <a:lnTo>
                    <a:pt x="834" y="201"/>
                  </a:lnTo>
                  <a:lnTo>
                    <a:pt x="873" y="208"/>
                  </a:lnTo>
                  <a:lnTo>
                    <a:pt x="913" y="215"/>
                  </a:lnTo>
                  <a:lnTo>
                    <a:pt x="951" y="223"/>
                  </a:lnTo>
                  <a:lnTo>
                    <a:pt x="989" y="232"/>
                  </a:lnTo>
                  <a:lnTo>
                    <a:pt x="1026" y="241"/>
                  </a:lnTo>
                  <a:lnTo>
                    <a:pt x="1061" y="251"/>
                  </a:lnTo>
                  <a:lnTo>
                    <a:pt x="1098" y="262"/>
                  </a:lnTo>
                  <a:lnTo>
                    <a:pt x="1133" y="273"/>
                  </a:lnTo>
                  <a:lnTo>
                    <a:pt x="1136" y="205"/>
                  </a:lnTo>
                  <a:lnTo>
                    <a:pt x="1140" y="137"/>
                  </a:lnTo>
                  <a:lnTo>
                    <a:pt x="1143" y="69"/>
                  </a:lnTo>
                  <a:lnTo>
                    <a:pt x="1145" y="0"/>
                  </a:lnTo>
                  <a:lnTo>
                    <a:pt x="1106" y="4"/>
                  </a:lnTo>
                  <a:lnTo>
                    <a:pt x="1068" y="6"/>
                  </a:lnTo>
                  <a:lnTo>
                    <a:pt x="1030" y="10"/>
                  </a:lnTo>
                  <a:lnTo>
                    <a:pt x="992" y="13"/>
                  </a:lnTo>
                  <a:lnTo>
                    <a:pt x="954" y="16"/>
                  </a:lnTo>
                  <a:lnTo>
                    <a:pt x="916" y="20"/>
                  </a:lnTo>
                  <a:lnTo>
                    <a:pt x="879" y="23"/>
                  </a:lnTo>
                  <a:lnTo>
                    <a:pt x="842" y="27"/>
                  </a:lnTo>
                  <a:lnTo>
                    <a:pt x="805" y="31"/>
                  </a:lnTo>
                  <a:lnTo>
                    <a:pt x="769" y="35"/>
                  </a:lnTo>
                  <a:lnTo>
                    <a:pt x="732" y="39"/>
                  </a:lnTo>
                  <a:lnTo>
                    <a:pt x="696" y="43"/>
                  </a:lnTo>
                  <a:lnTo>
                    <a:pt x="659" y="48"/>
                  </a:lnTo>
                  <a:lnTo>
                    <a:pt x="623" y="52"/>
                  </a:lnTo>
                  <a:lnTo>
                    <a:pt x="588" y="57"/>
                  </a:lnTo>
                  <a:lnTo>
                    <a:pt x="553" y="61"/>
                  </a:lnTo>
                  <a:lnTo>
                    <a:pt x="517" y="66"/>
                  </a:lnTo>
                  <a:lnTo>
                    <a:pt x="482" y="71"/>
                  </a:lnTo>
                  <a:lnTo>
                    <a:pt x="447" y="75"/>
                  </a:lnTo>
                  <a:lnTo>
                    <a:pt x="412" y="80"/>
                  </a:lnTo>
                  <a:lnTo>
                    <a:pt x="377" y="84"/>
                  </a:lnTo>
                  <a:lnTo>
                    <a:pt x="342" y="89"/>
                  </a:lnTo>
                  <a:lnTo>
                    <a:pt x="308" y="94"/>
                  </a:lnTo>
                  <a:lnTo>
                    <a:pt x="273" y="98"/>
                  </a:lnTo>
                  <a:lnTo>
                    <a:pt x="240" y="104"/>
                  </a:lnTo>
                  <a:lnTo>
                    <a:pt x="205" y="109"/>
                  </a:lnTo>
                  <a:lnTo>
                    <a:pt x="171" y="113"/>
                  </a:lnTo>
                  <a:lnTo>
                    <a:pt x="137" y="118"/>
                  </a:lnTo>
                  <a:lnTo>
                    <a:pt x="103" y="124"/>
                  </a:lnTo>
                  <a:lnTo>
                    <a:pt x="69" y="128"/>
                  </a:lnTo>
                  <a:lnTo>
                    <a:pt x="35" y="133"/>
                  </a:lnTo>
                  <a:lnTo>
                    <a:pt x="1" y="137"/>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4" name="Freeform 77"/>
            <p:cNvSpPr>
              <a:spLocks/>
            </p:cNvSpPr>
            <p:nvPr/>
          </p:nvSpPr>
          <p:spPr bwMode="auto">
            <a:xfrm>
              <a:off x="1884" y="2551"/>
              <a:ext cx="2278" cy="534"/>
            </a:xfrm>
            <a:custGeom>
              <a:avLst/>
              <a:gdLst>
                <a:gd name="T0" fmla="*/ 1109 w 1148"/>
                <a:gd name="T1" fmla="*/ 3 h 305"/>
                <a:gd name="T2" fmla="*/ 1033 w 1148"/>
                <a:gd name="T3" fmla="*/ 9 h 305"/>
                <a:gd name="T4" fmla="*/ 957 w 1148"/>
                <a:gd name="T5" fmla="*/ 16 h 305"/>
                <a:gd name="T6" fmla="*/ 882 w 1148"/>
                <a:gd name="T7" fmla="*/ 23 h 305"/>
                <a:gd name="T8" fmla="*/ 808 w 1148"/>
                <a:gd name="T9" fmla="*/ 31 h 305"/>
                <a:gd name="T10" fmla="*/ 734 w 1148"/>
                <a:gd name="T11" fmla="*/ 39 h 305"/>
                <a:gd name="T12" fmla="*/ 662 w 1148"/>
                <a:gd name="T13" fmla="*/ 47 h 305"/>
                <a:gd name="T14" fmla="*/ 590 w 1148"/>
                <a:gd name="T15" fmla="*/ 56 h 305"/>
                <a:gd name="T16" fmla="*/ 520 w 1148"/>
                <a:gd name="T17" fmla="*/ 65 h 305"/>
                <a:gd name="T18" fmla="*/ 450 w 1148"/>
                <a:gd name="T19" fmla="*/ 74 h 305"/>
                <a:gd name="T20" fmla="*/ 379 w 1148"/>
                <a:gd name="T21" fmla="*/ 84 h 305"/>
                <a:gd name="T22" fmla="*/ 310 w 1148"/>
                <a:gd name="T23" fmla="*/ 93 h 305"/>
                <a:gd name="T24" fmla="*/ 242 w 1148"/>
                <a:gd name="T25" fmla="*/ 103 h 305"/>
                <a:gd name="T26" fmla="*/ 173 w 1148"/>
                <a:gd name="T27" fmla="*/ 113 h 305"/>
                <a:gd name="T28" fmla="*/ 105 w 1148"/>
                <a:gd name="T29" fmla="*/ 123 h 305"/>
                <a:gd name="T30" fmla="*/ 37 w 1148"/>
                <a:gd name="T31" fmla="*/ 132 h 305"/>
                <a:gd name="T32" fmla="*/ 3 w 1148"/>
                <a:gd name="T33" fmla="*/ 176 h 305"/>
                <a:gd name="T34" fmla="*/ 1 w 1148"/>
                <a:gd name="T35" fmla="*/ 254 h 305"/>
                <a:gd name="T36" fmla="*/ 35 w 1148"/>
                <a:gd name="T37" fmla="*/ 286 h 305"/>
                <a:gd name="T38" fmla="*/ 104 w 1148"/>
                <a:gd name="T39" fmla="*/ 273 h 305"/>
                <a:gd name="T40" fmla="*/ 174 w 1148"/>
                <a:gd name="T41" fmla="*/ 260 h 305"/>
                <a:gd name="T42" fmla="*/ 245 w 1148"/>
                <a:gd name="T43" fmla="*/ 250 h 305"/>
                <a:gd name="T44" fmla="*/ 315 w 1148"/>
                <a:gd name="T45" fmla="*/ 242 h 305"/>
                <a:gd name="T46" fmla="*/ 386 w 1148"/>
                <a:gd name="T47" fmla="*/ 236 h 305"/>
                <a:gd name="T48" fmla="*/ 457 w 1148"/>
                <a:gd name="T49" fmla="*/ 231 h 305"/>
                <a:gd name="T50" fmla="*/ 528 w 1148"/>
                <a:gd name="T51" fmla="*/ 229 h 305"/>
                <a:gd name="T52" fmla="*/ 601 w 1148"/>
                <a:gd name="T53" fmla="*/ 229 h 305"/>
                <a:gd name="T54" fmla="*/ 673 w 1148"/>
                <a:gd name="T55" fmla="*/ 231 h 305"/>
                <a:gd name="T56" fmla="*/ 744 w 1148"/>
                <a:gd name="T57" fmla="*/ 236 h 305"/>
                <a:gd name="T58" fmla="*/ 814 w 1148"/>
                <a:gd name="T59" fmla="*/ 243 h 305"/>
                <a:gd name="T60" fmla="*/ 882 w 1148"/>
                <a:gd name="T61" fmla="*/ 252 h 305"/>
                <a:gd name="T62" fmla="*/ 948 w 1148"/>
                <a:gd name="T63" fmla="*/ 262 h 305"/>
                <a:gd name="T64" fmla="*/ 1012 w 1148"/>
                <a:gd name="T65" fmla="*/ 276 h 305"/>
                <a:gd name="T66" fmla="*/ 1074 w 1148"/>
                <a:gd name="T67" fmla="*/ 291 h 305"/>
                <a:gd name="T68" fmla="*/ 1112 w 1148"/>
                <a:gd name="T69" fmla="*/ 299 h 305"/>
                <a:gd name="T70" fmla="*/ 1128 w 1148"/>
                <a:gd name="T71" fmla="*/ 304 h 305"/>
                <a:gd name="T72" fmla="*/ 1140 w 1148"/>
                <a:gd name="T73" fmla="*/ 229 h 305"/>
                <a:gd name="T74" fmla="*/ 1146 w 1148"/>
                <a:gd name="T75" fmla="*/ 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8" h="305">
                  <a:moveTo>
                    <a:pt x="1148" y="0"/>
                  </a:moveTo>
                  <a:lnTo>
                    <a:pt x="1109" y="3"/>
                  </a:lnTo>
                  <a:lnTo>
                    <a:pt x="1071" y="5"/>
                  </a:lnTo>
                  <a:lnTo>
                    <a:pt x="1033" y="9"/>
                  </a:lnTo>
                  <a:lnTo>
                    <a:pt x="995" y="12"/>
                  </a:lnTo>
                  <a:lnTo>
                    <a:pt x="957" y="16"/>
                  </a:lnTo>
                  <a:lnTo>
                    <a:pt x="919" y="19"/>
                  </a:lnTo>
                  <a:lnTo>
                    <a:pt x="882" y="23"/>
                  </a:lnTo>
                  <a:lnTo>
                    <a:pt x="845" y="26"/>
                  </a:lnTo>
                  <a:lnTo>
                    <a:pt x="808" y="31"/>
                  </a:lnTo>
                  <a:lnTo>
                    <a:pt x="771" y="34"/>
                  </a:lnTo>
                  <a:lnTo>
                    <a:pt x="734" y="39"/>
                  </a:lnTo>
                  <a:lnTo>
                    <a:pt x="699" y="42"/>
                  </a:lnTo>
                  <a:lnTo>
                    <a:pt x="662" y="47"/>
                  </a:lnTo>
                  <a:lnTo>
                    <a:pt x="626" y="51"/>
                  </a:lnTo>
                  <a:lnTo>
                    <a:pt x="590" y="56"/>
                  </a:lnTo>
                  <a:lnTo>
                    <a:pt x="556" y="61"/>
                  </a:lnTo>
                  <a:lnTo>
                    <a:pt x="520" y="65"/>
                  </a:lnTo>
                  <a:lnTo>
                    <a:pt x="484" y="70"/>
                  </a:lnTo>
                  <a:lnTo>
                    <a:pt x="450" y="74"/>
                  </a:lnTo>
                  <a:lnTo>
                    <a:pt x="415" y="79"/>
                  </a:lnTo>
                  <a:lnTo>
                    <a:pt x="379" y="84"/>
                  </a:lnTo>
                  <a:lnTo>
                    <a:pt x="345" y="88"/>
                  </a:lnTo>
                  <a:lnTo>
                    <a:pt x="310" y="93"/>
                  </a:lnTo>
                  <a:lnTo>
                    <a:pt x="276" y="98"/>
                  </a:lnTo>
                  <a:lnTo>
                    <a:pt x="242" y="103"/>
                  </a:lnTo>
                  <a:lnTo>
                    <a:pt x="208" y="108"/>
                  </a:lnTo>
                  <a:lnTo>
                    <a:pt x="173" y="113"/>
                  </a:lnTo>
                  <a:lnTo>
                    <a:pt x="140" y="117"/>
                  </a:lnTo>
                  <a:lnTo>
                    <a:pt x="105" y="123"/>
                  </a:lnTo>
                  <a:lnTo>
                    <a:pt x="72" y="127"/>
                  </a:lnTo>
                  <a:lnTo>
                    <a:pt x="37" y="132"/>
                  </a:lnTo>
                  <a:lnTo>
                    <a:pt x="4" y="137"/>
                  </a:lnTo>
                  <a:lnTo>
                    <a:pt x="3" y="176"/>
                  </a:lnTo>
                  <a:lnTo>
                    <a:pt x="3" y="215"/>
                  </a:lnTo>
                  <a:lnTo>
                    <a:pt x="1" y="254"/>
                  </a:lnTo>
                  <a:lnTo>
                    <a:pt x="0" y="295"/>
                  </a:lnTo>
                  <a:lnTo>
                    <a:pt x="35" y="286"/>
                  </a:lnTo>
                  <a:lnTo>
                    <a:pt x="69" y="280"/>
                  </a:lnTo>
                  <a:lnTo>
                    <a:pt x="104" y="273"/>
                  </a:lnTo>
                  <a:lnTo>
                    <a:pt x="140" y="266"/>
                  </a:lnTo>
                  <a:lnTo>
                    <a:pt x="174" y="260"/>
                  </a:lnTo>
                  <a:lnTo>
                    <a:pt x="210" y="255"/>
                  </a:lnTo>
                  <a:lnTo>
                    <a:pt x="245" y="250"/>
                  </a:lnTo>
                  <a:lnTo>
                    <a:pt x="280" y="246"/>
                  </a:lnTo>
                  <a:lnTo>
                    <a:pt x="315" y="242"/>
                  </a:lnTo>
                  <a:lnTo>
                    <a:pt x="351" y="238"/>
                  </a:lnTo>
                  <a:lnTo>
                    <a:pt x="386" y="236"/>
                  </a:lnTo>
                  <a:lnTo>
                    <a:pt x="421" y="233"/>
                  </a:lnTo>
                  <a:lnTo>
                    <a:pt x="457" y="231"/>
                  </a:lnTo>
                  <a:lnTo>
                    <a:pt x="492" y="230"/>
                  </a:lnTo>
                  <a:lnTo>
                    <a:pt x="528" y="229"/>
                  </a:lnTo>
                  <a:lnTo>
                    <a:pt x="564" y="229"/>
                  </a:lnTo>
                  <a:lnTo>
                    <a:pt x="601" y="229"/>
                  </a:lnTo>
                  <a:lnTo>
                    <a:pt x="638" y="230"/>
                  </a:lnTo>
                  <a:lnTo>
                    <a:pt x="673" y="231"/>
                  </a:lnTo>
                  <a:lnTo>
                    <a:pt x="709" y="233"/>
                  </a:lnTo>
                  <a:lnTo>
                    <a:pt x="744" y="236"/>
                  </a:lnTo>
                  <a:lnTo>
                    <a:pt x="779" y="239"/>
                  </a:lnTo>
                  <a:lnTo>
                    <a:pt x="814" y="243"/>
                  </a:lnTo>
                  <a:lnTo>
                    <a:pt x="847" y="246"/>
                  </a:lnTo>
                  <a:lnTo>
                    <a:pt x="882" y="252"/>
                  </a:lnTo>
                  <a:lnTo>
                    <a:pt x="914" y="257"/>
                  </a:lnTo>
                  <a:lnTo>
                    <a:pt x="948" y="262"/>
                  </a:lnTo>
                  <a:lnTo>
                    <a:pt x="980" y="269"/>
                  </a:lnTo>
                  <a:lnTo>
                    <a:pt x="1012" y="276"/>
                  </a:lnTo>
                  <a:lnTo>
                    <a:pt x="1043" y="283"/>
                  </a:lnTo>
                  <a:lnTo>
                    <a:pt x="1074" y="291"/>
                  </a:lnTo>
                  <a:lnTo>
                    <a:pt x="1105" y="299"/>
                  </a:lnTo>
                  <a:lnTo>
                    <a:pt x="1112" y="299"/>
                  </a:lnTo>
                  <a:lnTo>
                    <a:pt x="1120" y="301"/>
                  </a:lnTo>
                  <a:lnTo>
                    <a:pt x="1128" y="304"/>
                  </a:lnTo>
                  <a:lnTo>
                    <a:pt x="1135" y="305"/>
                  </a:lnTo>
                  <a:lnTo>
                    <a:pt x="1140" y="229"/>
                  </a:lnTo>
                  <a:lnTo>
                    <a:pt x="1143" y="152"/>
                  </a:lnTo>
                  <a:lnTo>
                    <a:pt x="1146" y="76"/>
                  </a:lnTo>
                  <a:lnTo>
                    <a:pt x="1148"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5" name="Freeform 80"/>
            <p:cNvSpPr>
              <a:spLocks/>
            </p:cNvSpPr>
            <p:nvPr/>
          </p:nvSpPr>
          <p:spPr bwMode="auto">
            <a:xfrm>
              <a:off x="832" y="3078"/>
              <a:ext cx="4155" cy="1146"/>
            </a:xfrm>
            <a:custGeom>
              <a:avLst/>
              <a:gdLst>
                <a:gd name="T0" fmla="*/ 910 w 2095"/>
                <a:gd name="T1" fmla="*/ 26 h 656"/>
                <a:gd name="T2" fmla="*/ 652 w 2095"/>
                <a:gd name="T3" fmla="*/ 82 h 656"/>
                <a:gd name="T4" fmla="*/ 401 w 2095"/>
                <a:gd name="T5" fmla="*/ 168 h 656"/>
                <a:gd name="T6" fmla="*/ 161 w 2095"/>
                <a:gd name="T7" fmla="*/ 278 h 656"/>
                <a:gd name="T8" fmla="*/ 59 w 2095"/>
                <a:gd name="T9" fmla="*/ 340 h 656"/>
                <a:gd name="T10" fmla="*/ 271 w 2095"/>
                <a:gd name="T11" fmla="*/ 241 h 656"/>
                <a:gd name="T12" fmla="*/ 492 w 2095"/>
                <a:gd name="T13" fmla="*/ 164 h 656"/>
                <a:gd name="T14" fmla="*/ 720 w 2095"/>
                <a:gd name="T15" fmla="*/ 108 h 656"/>
                <a:gd name="T16" fmla="*/ 952 w 2095"/>
                <a:gd name="T17" fmla="*/ 75 h 656"/>
                <a:gd name="T18" fmla="*/ 1174 w 2095"/>
                <a:gd name="T19" fmla="*/ 70 h 656"/>
                <a:gd name="T20" fmla="*/ 1379 w 2095"/>
                <a:gd name="T21" fmla="*/ 88 h 656"/>
                <a:gd name="T22" fmla="*/ 1566 w 2095"/>
                <a:gd name="T23" fmla="*/ 129 h 656"/>
                <a:gd name="T24" fmla="*/ 1733 w 2095"/>
                <a:gd name="T25" fmla="*/ 193 h 656"/>
                <a:gd name="T26" fmla="*/ 1824 w 2095"/>
                <a:gd name="T27" fmla="*/ 244 h 656"/>
                <a:gd name="T28" fmla="*/ 1547 w 2095"/>
                <a:gd name="T29" fmla="*/ 144 h 656"/>
                <a:gd name="T30" fmla="*/ 1210 w 2095"/>
                <a:gd name="T31" fmla="*/ 117 h 656"/>
                <a:gd name="T32" fmla="*/ 948 w 2095"/>
                <a:gd name="T33" fmla="*/ 141 h 656"/>
                <a:gd name="T34" fmla="*/ 710 w 2095"/>
                <a:gd name="T35" fmla="*/ 193 h 656"/>
                <a:gd name="T36" fmla="*/ 479 w 2095"/>
                <a:gd name="T37" fmla="*/ 271 h 656"/>
                <a:gd name="T38" fmla="*/ 258 w 2095"/>
                <a:gd name="T39" fmla="*/ 374 h 656"/>
                <a:gd name="T40" fmla="*/ 164 w 2095"/>
                <a:gd name="T41" fmla="*/ 431 h 656"/>
                <a:gd name="T42" fmla="*/ 357 w 2095"/>
                <a:gd name="T43" fmla="*/ 343 h 656"/>
                <a:gd name="T44" fmla="*/ 560 w 2095"/>
                <a:gd name="T45" fmla="*/ 271 h 656"/>
                <a:gd name="T46" fmla="*/ 768 w 2095"/>
                <a:gd name="T47" fmla="*/ 221 h 656"/>
                <a:gd name="T48" fmla="*/ 978 w 2095"/>
                <a:gd name="T49" fmla="*/ 192 h 656"/>
                <a:gd name="T50" fmla="*/ 1190 w 2095"/>
                <a:gd name="T51" fmla="*/ 185 h 656"/>
                <a:gd name="T52" fmla="*/ 1384 w 2095"/>
                <a:gd name="T53" fmla="*/ 204 h 656"/>
                <a:gd name="T54" fmla="*/ 1556 w 2095"/>
                <a:gd name="T55" fmla="*/ 246 h 656"/>
                <a:gd name="T56" fmla="*/ 1708 w 2095"/>
                <a:gd name="T57" fmla="*/ 312 h 656"/>
                <a:gd name="T58" fmla="*/ 1791 w 2095"/>
                <a:gd name="T59" fmla="*/ 363 h 656"/>
                <a:gd name="T60" fmla="*/ 1519 w 2095"/>
                <a:gd name="T61" fmla="*/ 261 h 656"/>
                <a:gd name="T62" fmla="*/ 1182 w 2095"/>
                <a:gd name="T63" fmla="*/ 234 h 656"/>
                <a:gd name="T64" fmla="*/ 947 w 2095"/>
                <a:gd name="T65" fmla="*/ 261 h 656"/>
                <a:gd name="T66" fmla="*/ 738 w 2095"/>
                <a:gd name="T67" fmla="*/ 312 h 656"/>
                <a:gd name="T68" fmla="*/ 534 w 2095"/>
                <a:gd name="T69" fmla="*/ 384 h 656"/>
                <a:gd name="T70" fmla="*/ 339 w 2095"/>
                <a:gd name="T71" fmla="*/ 479 h 656"/>
                <a:gd name="T72" fmla="*/ 254 w 2095"/>
                <a:gd name="T73" fmla="*/ 532 h 656"/>
                <a:gd name="T74" fmla="*/ 422 w 2095"/>
                <a:gd name="T75" fmla="*/ 453 h 656"/>
                <a:gd name="T76" fmla="*/ 597 w 2095"/>
                <a:gd name="T77" fmla="*/ 389 h 656"/>
                <a:gd name="T78" fmla="*/ 778 w 2095"/>
                <a:gd name="T79" fmla="*/ 341 h 656"/>
                <a:gd name="T80" fmla="*/ 960 w 2095"/>
                <a:gd name="T81" fmla="*/ 313 h 656"/>
                <a:gd name="T82" fmla="*/ 1269 w 2095"/>
                <a:gd name="T83" fmla="*/ 312 h 656"/>
                <a:gd name="T84" fmla="*/ 1574 w 2095"/>
                <a:gd name="T85" fmla="*/ 385 h 656"/>
                <a:gd name="T86" fmla="*/ 1626 w 2095"/>
                <a:gd name="T87" fmla="*/ 416 h 656"/>
                <a:gd name="T88" fmla="*/ 1376 w 2095"/>
                <a:gd name="T89" fmla="*/ 355 h 656"/>
                <a:gd name="T90" fmla="*/ 1094 w 2095"/>
                <a:gd name="T91" fmla="*/ 359 h 656"/>
                <a:gd name="T92" fmla="*/ 907 w 2095"/>
                <a:gd name="T93" fmla="*/ 392 h 656"/>
                <a:gd name="T94" fmla="*/ 723 w 2095"/>
                <a:gd name="T95" fmla="*/ 447 h 656"/>
                <a:gd name="T96" fmla="*/ 545 w 2095"/>
                <a:gd name="T97" fmla="*/ 521 h 656"/>
                <a:gd name="T98" fmla="*/ 378 w 2095"/>
                <a:gd name="T99" fmla="*/ 612 h 656"/>
                <a:gd name="T100" fmla="*/ 474 w 2095"/>
                <a:gd name="T101" fmla="*/ 573 h 656"/>
                <a:gd name="T102" fmla="*/ 779 w 2095"/>
                <a:gd name="T103" fmla="*/ 468 h 656"/>
                <a:gd name="T104" fmla="*/ 1124 w 2095"/>
                <a:gd name="T105" fmla="*/ 423 h 656"/>
                <a:gd name="T106" fmla="*/ 1480 w 2095"/>
                <a:gd name="T107" fmla="*/ 482 h 656"/>
                <a:gd name="T108" fmla="*/ 1703 w 2095"/>
                <a:gd name="T109" fmla="*/ 651 h 656"/>
                <a:gd name="T110" fmla="*/ 1963 w 2095"/>
                <a:gd name="T111" fmla="*/ 186 h 656"/>
                <a:gd name="T112" fmla="*/ 1778 w 2095"/>
                <a:gd name="T113" fmla="*/ 94 h 656"/>
                <a:gd name="T114" fmla="*/ 1564 w 2095"/>
                <a:gd name="T115" fmla="*/ 32 h 656"/>
                <a:gd name="T116" fmla="*/ 1322 w 2095"/>
                <a:gd name="T117" fmla="*/ 2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95" h="656">
                  <a:moveTo>
                    <a:pt x="1135" y="3"/>
                  </a:moveTo>
                  <a:lnTo>
                    <a:pt x="1097" y="5"/>
                  </a:lnTo>
                  <a:lnTo>
                    <a:pt x="1060" y="7"/>
                  </a:lnTo>
                  <a:lnTo>
                    <a:pt x="1022" y="11"/>
                  </a:lnTo>
                  <a:lnTo>
                    <a:pt x="985" y="15"/>
                  </a:lnTo>
                  <a:lnTo>
                    <a:pt x="948" y="20"/>
                  </a:lnTo>
                  <a:lnTo>
                    <a:pt x="910" y="26"/>
                  </a:lnTo>
                  <a:lnTo>
                    <a:pt x="874" y="33"/>
                  </a:lnTo>
                  <a:lnTo>
                    <a:pt x="837" y="38"/>
                  </a:lnTo>
                  <a:lnTo>
                    <a:pt x="799" y="47"/>
                  </a:lnTo>
                  <a:lnTo>
                    <a:pt x="762" y="55"/>
                  </a:lnTo>
                  <a:lnTo>
                    <a:pt x="725" y="63"/>
                  </a:lnTo>
                  <a:lnTo>
                    <a:pt x="689" y="72"/>
                  </a:lnTo>
                  <a:lnTo>
                    <a:pt x="652" y="82"/>
                  </a:lnTo>
                  <a:lnTo>
                    <a:pt x="615" y="93"/>
                  </a:lnTo>
                  <a:lnTo>
                    <a:pt x="580" y="104"/>
                  </a:lnTo>
                  <a:lnTo>
                    <a:pt x="544" y="116"/>
                  </a:lnTo>
                  <a:lnTo>
                    <a:pt x="507" y="127"/>
                  </a:lnTo>
                  <a:lnTo>
                    <a:pt x="471" y="140"/>
                  </a:lnTo>
                  <a:lnTo>
                    <a:pt x="437" y="154"/>
                  </a:lnTo>
                  <a:lnTo>
                    <a:pt x="401" y="168"/>
                  </a:lnTo>
                  <a:lnTo>
                    <a:pt x="367" y="181"/>
                  </a:lnTo>
                  <a:lnTo>
                    <a:pt x="332" y="196"/>
                  </a:lnTo>
                  <a:lnTo>
                    <a:pt x="297" y="211"/>
                  </a:lnTo>
                  <a:lnTo>
                    <a:pt x="263" y="227"/>
                  </a:lnTo>
                  <a:lnTo>
                    <a:pt x="228" y="244"/>
                  </a:lnTo>
                  <a:lnTo>
                    <a:pt x="195" y="261"/>
                  </a:lnTo>
                  <a:lnTo>
                    <a:pt x="161" y="278"/>
                  </a:lnTo>
                  <a:lnTo>
                    <a:pt x="129" y="295"/>
                  </a:lnTo>
                  <a:lnTo>
                    <a:pt x="96" y="314"/>
                  </a:lnTo>
                  <a:lnTo>
                    <a:pt x="63" y="332"/>
                  </a:lnTo>
                  <a:lnTo>
                    <a:pt x="31" y="352"/>
                  </a:lnTo>
                  <a:lnTo>
                    <a:pt x="0" y="371"/>
                  </a:lnTo>
                  <a:lnTo>
                    <a:pt x="29" y="355"/>
                  </a:lnTo>
                  <a:lnTo>
                    <a:pt x="59" y="340"/>
                  </a:lnTo>
                  <a:lnTo>
                    <a:pt x="88" y="325"/>
                  </a:lnTo>
                  <a:lnTo>
                    <a:pt x="118" y="310"/>
                  </a:lnTo>
                  <a:lnTo>
                    <a:pt x="148" y="295"/>
                  </a:lnTo>
                  <a:lnTo>
                    <a:pt x="179" y="282"/>
                  </a:lnTo>
                  <a:lnTo>
                    <a:pt x="209" y="268"/>
                  </a:lnTo>
                  <a:lnTo>
                    <a:pt x="240" y="255"/>
                  </a:lnTo>
                  <a:lnTo>
                    <a:pt x="271" y="241"/>
                  </a:lnTo>
                  <a:lnTo>
                    <a:pt x="302" y="230"/>
                  </a:lnTo>
                  <a:lnTo>
                    <a:pt x="333" y="217"/>
                  </a:lnTo>
                  <a:lnTo>
                    <a:pt x="364" y="206"/>
                  </a:lnTo>
                  <a:lnTo>
                    <a:pt x="397" y="194"/>
                  </a:lnTo>
                  <a:lnTo>
                    <a:pt x="429" y="184"/>
                  </a:lnTo>
                  <a:lnTo>
                    <a:pt x="460" y="173"/>
                  </a:lnTo>
                  <a:lnTo>
                    <a:pt x="492" y="164"/>
                  </a:lnTo>
                  <a:lnTo>
                    <a:pt x="524" y="154"/>
                  </a:lnTo>
                  <a:lnTo>
                    <a:pt x="557" y="146"/>
                  </a:lnTo>
                  <a:lnTo>
                    <a:pt x="590" y="136"/>
                  </a:lnTo>
                  <a:lnTo>
                    <a:pt x="622" y="128"/>
                  </a:lnTo>
                  <a:lnTo>
                    <a:pt x="655" y="121"/>
                  </a:lnTo>
                  <a:lnTo>
                    <a:pt x="688" y="115"/>
                  </a:lnTo>
                  <a:lnTo>
                    <a:pt x="720" y="108"/>
                  </a:lnTo>
                  <a:lnTo>
                    <a:pt x="754" y="102"/>
                  </a:lnTo>
                  <a:lnTo>
                    <a:pt x="786" y="96"/>
                  </a:lnTo>
                  <a:lnTo>
                    <a:pt x="819" y="90"/>
                  </a:lnTo>
                  <a:lnTo>
                    <a:pt x="853" y="86"/>
                  </a:lnTo>
                  <a:lnTo>
                    <a:pt x="885" y="82"/>
                  </a:lnTo>
                  <a:lnTo>
                    <a:pt x="919" y="79"/>
                  </a:lnTo>
                  <a:lnTo>
                    <a:pt x="952" y="75"/>
                  </a:lnTo>
                  <a:lnTo>
                    <a:pt x="984" y="73"/>
                  </a:lnTo>
                  <a:lnTo>
                    <a:pt x="1018" y="71"/>
                  </a:lnTo>
                  <a:lnTo>
                    <a:pt x="1050" y="70"/>
                  </a:lnTo>
                  <a:lnTo>
                    <a:pt x="1081" y="68"/>
                  </a:lnTo>
                  <a:lnTo>
                    <a:pt x="1113" y="68"/>
                  </a:lnTo>
                  <a:lnTo>
                    <a:pt x="1144" y="68"/>
                  </a:lnTo>
                  <a:lnTo>
                    <a:pt x="1174" y="70"/>
                  </a:lnTo>
                  <a:lnTo>
                    <a:pt x="1205" y="71"/>
                  </a:lnTo>
                  <a:lnTo>
                    <a:pt x="1235" y="72"/>
                  </a:lnTo>
                  <a:lnTo>
                    <a:pt x="1264" y="74"/>
                  </a:lnTo>
                  <a:lnTo>
                    <a:pt x="1294" y="76"/>
                  </a:lnTo>
                  <a:lnTo>
                    <a:pt x="1323" y="80"/>
                  </a:lnTo>
                  <a:lnTo>
                    <a:pt x="1352" y="83"/>
                  </a:lnTo>
                  <a:lnTo>
                    <a:pt x="1379" y="88"/>
                  </a:lnTo>
                  <a:lnTo>
                    <a:pt x="1407" y="93"/>
                  </a:lnTo>
                  <a:lnTo>
                    <a:pt x="1435" y="97"/>
                  </a:lnTo>
                  <a:lnTo>
                    <a:pt x="1462" y="103"/>
                  </a:lnTo>
                  <a:lnTo>
                    <a:pt x="1489" y="109"/>
                  </a:lnTo>
                  <a:lnTo>
                    <a:pt x="1515" y="116"/>
                  </a:lnTo>
                  <a:lnTo>
                    <a:pt x="1541" y="123"/>
                  </a:lnTo>
                  <a:lnTo>
                    <a:pt x="1566" y="129"/>
                  </a:lnTo>
                  <a:lnTo>
                    <a:pt x="1591" y="138"/>
                  </a:lnTo>
                  <a:lnTo>
                    <a:pt x="1617" y="146"/>
                  </a:lnTo>
                  <a:lnTo>
                    <a:pt x="1641" y="155"/>
                  </a:lnTo>
                  <a:lnTo>
                    <a:pt x="1665" y="163"/>
                  </a:lnTo>
                  <a:lnTo>
                    <a:pt x="1688" y="173"/>
                  </a:lnTo>
                  <a:lnTo>
                    <a:pt x="1711" y="182"/>
                  </a:lnTo>
                  <a:lnTo>
                    <a:pt x="1733" y="193"/>
                  </a:lnTo>
                  <a:lnTo>
                    <a:pt x="1756" y="203"/>
                  </a:lnTo>
                  <a:lnTo>
                    <a:pt x="1778" y="215"/>
                  </a:lnTo>
                  <a:lnTo>
                    <a:pt x="1799" y="226"/>
                  </a:lnTo>
                  <a:lnTo>
                    <a:pt x="1820" y="238"/>
                  </a:lnTo>
                  <a:lnTo>
                    <a:pt x="1840" y="250"/>
                  </a:lnTo>
                  <a:lnTo>
                    <a:pt x="1860" y="263"/>
                  </a:lnTo>
                  <a:lnTo>
                    <a:pt x="1824" y="244"/>
                  </a:lnTo>
                  <a:lnTo>
                    <a:pt x="1787" y="225"/>
                  </a:lnTo>
                  <a:lnTo>
                    <a:pt x="1749" y="208"/>
                  </a:lnTo>
                  <a:lnTo>
                    <a:pt x="1711" y="192"/>
                  </a:lnTo>
                  <a:lnTo>
                    <a:pt x="1672" y="178"/>
                  </a:lnTo>
                  <a:lnTo>
                    <a:pt x="1632" y="165"/>
                  </a:lnTo>
                  <a:lnTo>
                    <a:pt x="1589" y="154"/>
                  </a:lnTo>
                  <a:lnTo>
                    <a:pt x="1547" y="144"/>
                  </a:lnTo>
                  <a:lnTo>
                    <a:pt x="1503" y="135"/>
                  </a:lnTo>
                  <a:lnTo>
                    <a:pt x="1458" y="129"/>
                  </a:lnTo>
                  <a:lnTo>
                    <a:pt x="1411" y="124"/>
                  </a:lnTo>
                  <a:lnTo>
                    <a:pt x="1363" y="120"/>
                  </a:lnTo>
                  <a:lnTo>
                    <a:pt x="1314" y="117"/>
                  </a:lnTo>
                  <a:lnTo>
                    <a:pt x="1262" y="117"/>
                  </a:lnTo>
                  <a:lnTo>
                    <a:pt x="1210" y="117"/>
                  </a:lnTo>
                  <a:lnTo>
                    <a:pt x="1156" y="119"/>
                  </a:lnTo>
                  <a:lnTo>
                    <a:pt x="1121" y="121"/>
                  </a:lnTo>
                  <a:lnTo>
                    <a:pt x="1087" y="124"/>
                  </a:lnTo>
                  <a:lnTo>
                    <a:pt x="1052" y="127"/>
                  </a:lnTo>
                  <a:lnTo>
                    <a:pt x="1018" y="131"/>
                  </a:lnTo>
                  <a:lnTo>
                    <a:pt x="983" y="135"/>
                  </a:lnTo>
                  <a:lnTo>
                    <a:pt x="948" y="141"/>
                  </a:lnTo>
                  <a:lnTo>
                    <a:pt x="915" y="147"/>
                  </a:lnTo>
                  <a:lnTo>
                    <a:pt x="880" y="153"/>
                  </a:lnTo>
                  <a:lnTo>
                    <a:pt x="846" y="159"/>
                  </a:lnTo>
                  <a:lnTo>
                    <a:pt x="813" y="168"/>
                  </a:lnTo>
                  <a:lnTo>
                    <a:pt x="778" y="176"/>
                  </a:lnTo>
                  <a:lnTo>
                    <a:pt x="745" y="184"/>
                  </a:lnTo>
                  <a:lnTo>
                    <a:pt x="710" y="193"/>
                  </a:lnTo>
                  <a:lnTo>
                    <a:pt x="677" y="202"/>
                  </a:lnTo>
                  <a:lnTo>
                    <a:pt x="643" y="212"/>
                  </a:lnTo>
                  <a:lnTo>
                    <a:pt x="611" y="224"/>
                  </a:lnTo>
                  <a:lnTo>
                    <a:pt x="577" y="234"/>
                  </a:lnTo>
                  <a:lnTo>
                    <a:pt x="544" y="247"/>
                  </a:lnTo>
                  <a:lnTo>
                    <a:pt x="512" y="259"/>
                  </a:lnTo>
                  <a:lnTo>
                    <a:pt x="479" y="271"/>
                  </a:lnTo>
                  <a:lnTo>
                    <a:pt x="447" y="285"/>
                  </a:lnTo>
                  <a:lnTo>
                    <a:pt x="415" y="299"/>
                  </a:lnTo>
                  <a:lnTo>
                    <a:pt x="383" y="313"/>
                  </a:lnTo>
                  <a:lnTo>
                    <a:pt x="352" y="328"/>
                  </a:lnTo>
                  <a:lnTo>
                    <a:pt x="320" y="343"/>
                  </a:lnTo>
                  <a:lnTo>
                    <a:pt x="289" y="358"/>
                  </a:lnTo>
                  <a:lnTo>
                    <a:pt x="258" y="374"/>
                  </a:lnTo>
                  <a:lnTo>
                    <a:pt x="228" y="390"/>
                  </a:lnTo>
                  <a:lnTo>
                    <a:pt x="198" y="407"/>
                  </a:lnTo>
                  <a:lnTo>
                    <a:pt x="168" y="424"/>
                  </a:lnTo>
                  <a:lnTo>
                    <a:pt x="138" y="442"/>
                  </a:lnTo>
                  <a:lnTo>
                    <a:pt x="110" y="460"/>
                  </a:lnTo>
                  <a:lnTo>
                    <a:pt x="136" y="445"/>
                  </a:lnTo>
                  <a:lnTo>
                    <a:pt x="164" y="431"/>
                  </a:lnTo>
                  <a:lnTo>
                    <a:pt x="190" y="418"/>
                  </a:lnTo>
                  <a:lnTo>
                    <a:pt x="218" y="405"/>
                  </a:lnTo>
                  <a:lnTo>
                    <a:pt x="246" y="391"/>
                  </a:lnTo>
                  <a:lnTo>
                    <a:pt x="273" y="378"/>
                  </a:lnTo>
                  <a:lnTo>
                    <a:pt x="301" y="367"/>
                  </a:lnTo>
                  <a:lnTo>
                    <a:pt x="329" y="354"/>
                  </a:lnTo>
                  <a:lnTo>
                    <a:pt x="357" y="343"/>
                  </a:lnTo>
                  <a:lnTo>
                    <a:pt x="386" y="331"/>
                  </a:lnTo>
                  <a:lnTo>
                    <a:pt x="415" y="321"/>
                  </a:lnTo>
                  <a:lnTo>
                    <a:pt x="444" y="310"/>
                  </a:lnTo>
                  <a:lnTo>
                    <a:pt x="473" y="300"/>
                  </a:lnTo>
                  <a:lnTo>
                    <a:pt x="501" y="290"/>
                  </a:lnTo>
                  <a:lnTo>
                    <a:pt x="530" y="280"/>
                  </a:lnTo>
                  <a:lnTo>
                    <a:pt x="560" y="271"/>
                  </a:lnTo>
                  <a:lnTo>
                    <a:pt x="589" y="263"/>
                  </a:lnTo>
                  <a:lnTo>
                    <a:pt x="619" y="255"/>
                  </a:lnTo>
                  <a:lnTo>
                    <a:pt x="648" y="247"/>
                  </a:lnTo>
                  <a:lnTo>
                    <a:pt x="678" y="240"/>
                  </a:lnTo>
                  <a:lnTo>
                    <a:pt x="708" y="233"/>
                  </a:lnTo>
                  <a:lnTo>
                    <a:pt x="738" y="226"/>
                  </a:lnTo>
                  <a:lnTo>
                    <a:pt x="768" y="221"/>
                  </a:lnTo>
                  <a:lnTo>
                    <a:pt x="798" y="215"/>
                  </a:lnTo>
                  <a:lnTo>
                    <a:pt x="827" y="210"/>
                  </a:lnTo>
                  <a:lnTo>
                    <a:pt x="857" y="206"/>
                  </a:lnTo>
                  <a:lnTo>
                    <a:pt x="887" y="201"/>
                  </a:lnTo>
                  <a:lnTo>
                    <a:pt x="917" y="197"/>
                  </a:lnTo>
                  <a:lnTo>
                    <a:pt x="948" y="194"/>
                  </a:lnTo>
                  <a:lnTo>
                    <a:pt x="978" y="192"/>
                  </a:lnTo>
                  <a:lnTo>
                    <a:pt x="1008" y="189"/>
                  </a:lnTo>
                  <a:lnTo>
                    <a:pt x="1038" y="187"/>
                  </a:lnTo>
                  <a:lnTo>
                    <a:pt x="1069" y="186"/>
                  </a:lnTo>
                  <a:lnTo>
                    <a:pt x="1101" y="185"/>
                  </a:lnTo>
                  <a:lnTo>
                    <a:pt x="1131" y="185"/>
                  </a:lnTo>
                  <a:lnTo>
                    <a:pt x="1161" y="185"/>
                  </a:lnTo>
                  <a:lnTo>
                    <a:pt x="1190" y="185"/>
                  </a:lnTo>
                  <a:lnTo>
                    <a:pt x="1219" y="186"/>
                  </a:lnTo>
                  <a:lnTo>
                    <a:pt x="1248" y="188"/>
                  </a:lnTo>
                  <a:lnTo>
                    <a:pt x="1276" y="191"/>
                  </a:lnTo>
                  <a:lnTo>
                    <a:pt x="1303" y="193"/>
                  </a:lnTo>
                  <a:lnTo>
                    <a:pt x="1331" y="196"/>
                  </a:lnTo>
                  <a:lnTo>
                    <a:pt x="1358" y="200"/>
                  </a:lnTo>
                  <a:lnTo>
                    <a:pt x="1384" y="204"/>
                  </a:lnTo>
                  <a:lnTo>
                    <a:pt x="1409" y="209"/>
                  </a:lnTo>
                  <a:lnTo>
                    <a:pt x="1435" y="214"/>
                  </a:lnTo>
                  <a:lnTo>
                    <a:pt x="1460" y="219"/>
                  </a:lnTo>
                  <a:lnTo>
                    <a:pt x="1484" y="225"/>
                  </a:lnTo>
                  <a:lnTo>
                    <a:pt x="1509" y="232"/>
                  </a:lnTo>
                  <a:lnTo>
                    <a:pt x="1532" y="239"/>
                  </a:lnTo>
                  <a:lnTo>
                    <a:pt x="1556" y="246"/>
                  </a:lnTo>
                  <a:lnTo>
                    <a:pt x="1579" y="254"/>
                  </a:lnTo>
                  <a:lnTo>
                    <a:pt x="1601" y="262"/>
                  </a:lnTo>
                  <a:lnTo>
                    <a:pt x="1623" y="271"/>
                  </a:lnTo>
                  <a:lnTo>
                    <a:pt x="1644" y="280"/>
                  </a:lnTo>
                  <a:lnTo>
                    <a:pt x="1666" y="290"/>
                  </a:lnTo>
                  <a:lnTo>
                    <a:pt x="1687" y="300"/>
                  </a:lnTo>
                  <a:lnTo>
                    <a:pt x="1708" y="312"/>
                  </a:lnTo>
                  <a:lnTo>
                    <a:pt x="1727" y="322"/>
                  </a:lnTo>
                  <a:lnTo>
                    <a:pt x="1747" y="333"/>
                  </a:lnTo>
                  <a:lnTo>
                    <a:pt x="1767" y="346"/>
                  </a:lnTo>
                  <a:lnTo>
                    <a:pt x="1786" y="358"/>
                  </a:lnTo>
                  <a:lnTo>
                    <a:pt x="1805" y="370"/>
                  </a:lnTo>
                  <a:lnTo>
                    <a:pt x="1823" y="384"/>
                  </a:lnTo>
                  <a:lnTo>
                    <a:pt x="1791" y="363"/>
                  </a:lnTo>
                  <a:lnTo>
                    <a:pt x="1756" y="345"/>
                  </a:lnTo>
                  <a:lnTo>
                    <a:pt x="1721" y="328"/>
                  </a:lnTo>
                  <a:lnTo>
                    <a:pt x="1683" y="312"/>
                  </a:lnTo>
                  <a:lnTo>
                    <a:pt x="1644" y="297"/>
                  </a:lnTo>
                  <a:lnTo>
                    <a:pt x="1604" y="283"/>
                  </a:lnTo>
                  <a:lnTo>
                    <a:pt x="1562" y="271"/>
                  </a:lnTo>
                  <a:lnTo>
                    <a:pt x="1519" y="261"/>
                  </a:lnTo>
                  <a:lnTo>
                    <a:pt x="1475" y="252"/>
                  </a:lnTo>
                  <a:lnTo>
                    <a:pt x="1429" y="245"/>
                  </a:lnTo>
                  <a:lnTo>
                    <a:pt x="1382" y="239"/>
                  </a:lnTo>
                  <a:lnTo>
                    <a:pt x="1333" y="235"/>
                  </a:lnTo>
                  <a:lnTo>
                    <a:pt x="1285" y="233"/>
                  </a:lnTo>
                  <a:lnTo>
                    <a:pt x="1234" y="233"/>
                  </a:lnTo>
                  <a:lnTo>
                    <a:pt x="1182" y="234"/>
                  </a:lnTo>
                  <a:lnTo>
                    <a:pt x="1129" y="238"/>
                  </a:lnTo>
                  <a:lnTo>
                    <a:pt x="1099" y="240"/>
                  </a:lnTo>
                  <a:lnTo>
                    <a:pt x="1068" y="244"/>
                  </a:lnTo>
                  <a:lnTo>
                    <a:pt x="1038" y="247"/>
                  </a:lnTo>
                  <a:lnTo>
                    <a:pt x="1008" y="250"/>
                  </a:lnTo>
                  <a:lnTo>
                    <a:pt x="977" y="255"/>
                  </a:lnTo>
                  <a:lnTo>
                    <a:pt x="947" y="261"/>
                  </a:lnTo>
                  <a:lnTo>
                    <a:pt x="917" y="267"/>
                  </a:lnTo>
                  <a:lnTo>
                    <a:pt x="887" y="272"/>
                  </a:lnTo>
                  <a:lnTo>
                    <a:pt x="857" y="279"/>
                  </a:lnTo>
                  <a:lnTo>
                    <a:pt x="826" y="286"/>
                  </a:lnTo>
                  <a:lnTo>
                    <a:pt x="798" y="294"/>
                  </a:lnTo>
                  <a:lnTo>
                    <a:pt x="768" y="302"/>
                  </a:lnTo>
                  <a:lnTo>
                    <a:pt x="738" y="312"/>
                  </a:lnTo>
                  <a:lnTo>
                    <a:pt x="708" y="321"/>
                  </a:lnTo>
                  <a:lnTo>
                    <a:pt x="679" y="330"/>
                  </a:lnTo>
                  <a:lnTo>
                    <a:pt x="649" y="340"/>
                  </a:lnTo>
                  <a:lnTo>
                    <a:pt x="620" y="351"/>
                  </a:lnTo>
                  <a:lnTo>
                    <a:pt x="591" y="361"/>
                  </a:lnTo>
                  <a:lnTo>
                    <a:pt x="562" y="373"/>
                  </a:lnTo>
                  <a:lnTo>
                    <a:pt x="534" y="384"/>
                  </a:lnTo>
                  <a:lnTo>
                    <a:pt x="505" y="397"/>
                  </a:lnTo>
                  <a:lnTo>
                    <a:pt x="477" y="409"/>
                  </a:lnTo>
                  <a:lnTo>
                    <a:pt x="448" y="422"/>
                  </a:lnTo>
                  <a:lnTo>
                    <a:pt x="421" y="436"/>
                  </a:lnTo>
                  <a:lnTo>
                    <a:pt x="393" y="450"/>
                  </a:lnTo>
                  <a:lnTo>
                    <a:pt x="365" y="464"/>
                  </a:lnTo>
                  <a:lnTo>
                    <a:pt x="339" y="479"/>
                  </a:lnTo>
                  <a:lnTo>
                    <a:pt x="312" y="494"/>
                  </a:lnTo>
                  <a:lnTo>
                    <a:pt x="286" y="509"/>
                  </a:lnTo>
                  <a:lnTo>
                    <a:pt x="259" y="525"/>
                  </a:lnTo>
                  <a:lnTo>
                    <a:pt x="233" y="541"/>
                  </a:lnTo>
                  <a:lnTo>
                    <a:pt x="208" y="557"/>
                  </a:lnTo>
                  <a:lnTo>
                    <a:pt x="231" y="544"/>
                  </a:lnTo>
                  <a:lnTo>
                    <a:pt x="254" y="532"/>
                  </a:lnTo>
                  <a:lnTo>
                    <a:pt x="278" y="520"/>
                  </a:lnTo>
                  <a:lnTo>
                    <a:pt x="301" y="507"/>
                  </a:lnTo>
                  <a:lnTo>
                    <a:pt x="325" y="496"/>
                  </a:lnTo>
                  <a:lnTo>
                    <a:pt x="349" y="484"/>
                  </a:lnTo>
                  <a:lnTo>
                    <a:pt x="373" y="474"/>
                  </a:lnTo>
                  <a:lnTo>
                    <a:pt x="398" y="464"/>
                  </a:lnTo>
                  <a:lnTo>
                    <a:pt x="422" y="453"/>
                  </a:lnTo>
                  <a:lnTo>
                    <a:pt x="447" y="443"/>
                  </a:lnTo>
                  <a:lnTo>
                    <a:pt x="471" y="432"/>
                  </a:lnTo>
                  <a:lnTo>
                    <a:pt x="497" y="423"/>
                  </a:lnTo>
                  <a:lnTo>
                    <a:pt x="521" y="414"/>
                  </a:lnTo>
                  <a:lnTo>
                    <a:pt x="546" y="406"/>
                  </a:lnTo>
                  <a:lnTo>
                    <a:pt x="572" y="397"/>
                  </a:lnTo>
                  <a:lnTo>
                    <a:pt x="597" y="389"/>
                  </a:lnTo>
                  <a:lnTo>
                    <a:pt x="622" y="381"/>
                  </a:lnTo>
                  <a:lnTo>
                    <a:pt x="649" y="374"/>
                  </a:lnTo>
                  <a:lnTo>
                    <a:pt x="674" y="367"/>
                  </a:lnTo>
                  <a:lnTo>
                    <a:pt x="700" y="360"/>
                  </a:lnTo>
                  <a:lnTo>
                    <a:pt x="726" y="353"/>
                  </a:lnTo>
                  <a:lnTo>
                    <a:pt x="751" y="347"/>
                  </a:lnTo>
                  <a:lnTo>
                    <a:pt x="778" y="341"/>
                  </a:lnTo>
                  <a:lnTo>
                    <a:pt x="803" y="337"/>
                  </a:lnTo>
                  <a:lnTo>
                    <a:pt x="830" y="331"/>
                  </a:lnTo>
                  <a:lnTo>
                    <a:pt x="856" y="327"/>
                  </a:lnTo>
                  <a:lnTo>
                    <a:pt x="882" y="323"/>
                  </a:lnTo>
                  <a:lnTo>
                    <a:pt x="908" y="320"/>
                  </a:lnTo>
                  <a:lnTo>
                    <a:pt x="935" y="316"/>
                  </a:lnTo>
                  <a:lnTo>
                    <a:pt x="960" y="313"/>
                  </a:lnTo>
                  <a:lnTo>
                    <a:pt x="987" y="310"/>
                  </a:lnTo>
                  <a:lnTo>
                    <a:pt x="1013" y="308"/>
                  </a:lnTo>
                  <a:lnTo>
                    <a:pt x="1066" y="305"/>
                  </a:lnTo>
                  <a:lnTo>
                    <a:pt x="1119" y="303"/>
                  </a:lnTo>
                  <a:lnTo>
                    <a:pt x="1170" y="305"/>
                  </a:lnTo>
                  <a:lnTo>
                    <a:pt x="1220" y="307"/>
                  </a:lnTo>
                  <a:lnTo>
                    <a:pt x="1269" y="312"/>
                  </a:lnTo>
                  <a:lnTo>
                    <a:pt x="1317" y="317"/>
                  </a:lnTo>
                  <a:lnTo>
                    <a:pt x="1363" y="324"/>
                  </a:lnTo>
                  <a:lnTo>
                    <a:pt x="1408" y="333"/>
                  </a:lnTo>
                  <a:lnTo>
                    <a:pt x="1452" y="345"/>
                  </a:lnTo>
                  <a:lnTo>
                    <a:pt x="1494" y="356"/>
                  </a:lnTo>
                  <a:lnTo>
                    <a:pt x="1535" y="370"/>
                  </a:lnTo>
                  <a:lnTo>
                    <a:pt x="1574" y="385"/>
                  </a:lnTo>
                  <a:lnTo>
                    <a:pt x="1611" y="403"/>
                  </a:lnTo>
                  <a:lnTo>
                    <a:pt x="1648" y="421"/>
                  </a:lnTo>
                  <a:lnTo>
                    <a:pt x="1683" y="441"/>
                  </a:lnTo>
                  <a:lnTo>
                    <a:pt x="1715" y="461"/>
                  </a:lnTo>
                  <a:lnTo>
                    <a:pt x="1686" y="445"/>
                  </a:lnTo>
                  <a:lnTo>
                    <a:pt x="1657" y="430"/>
                  </a:lnTo>
                  <a:lnTo>
                    <a:pt x="1626" y="416"/>
                  </a:lnTo>
                  <a:lnTo>
                    <a:pt x="1594" y="404"/>
                  </a:lnTo>
                  <a:lnTo>
                    <a:pt x="1560" y="393"/>
                  </a:lnTo>
                  <a:lnTo>
                    <a:pt x="1526" y="383"/>
                  </a:lnTo>
                  <a:lnTo>
                    <a:pt x="1490" y="374"/>
                  </a:lnTo>
                  <a:lnTo>
                    <a:pt x="1453" y="367"/>
                  </a:lnTo>
                  <a:lnTo>
                    <a:pt x="1415" y="360"/>
                  </a:lnTo>
                  <a:lnTo>
                    <a:pt x="1376" y="355"/>
                  </a:lnTo>
                  <a:lnTo>
                    <a:pt x="1336" y="352"/>
                  </a:lnTo>
                  <a:lnTo>
                    <a:pt x="1294" y="351"/>
                  </a:lnTo>
                  <a:lnTo>
                    <a:pt x="1253" y="350"/>
                  </a:lnTo>
                  <a:lnTo>
                    <a:pt x="1209" y="351"/>
                  </a:lnTo>
                  <a:lnTo>
                    <a:pt x="1165" y="353"/>
                  </a:lnTo>
                  <a:lnTo>
                    <a:pt x="1120" y="356"/>
                  </a:lnTo>
                  <a:lnTo>
                    <a:pt x="1094" y="359"/>
                  </a:lnTo>
                  <a:lnTo>
                    <a:pt x="1066" y="362"/>
                  </a:lnTo>
                  <a:lnTo>
                    <a:pt x="1040" y="367"/>
                  </a:lnTo>
                  <a:lnTo>
                    <a:pt x="1013" y="370"/>
                  </a:lnTo>
                  <a:lnTo>
                    <a:pt x="987" y="375"/>
                  </a:lnTo>
                  <a:lnTo>
                    <a:pt x="960" y="381"/>
                  </a:lnTo>
                  <a:lnTo>
                    <a:pt x="934" y="386"/>
                  </a:lnTo>
                  <a:lnTo>
                    <a:pt x="907" y="392"/>
                  </a:lnTo>
                  <a:lnTo>
                    <a:pt x="879" y="399"/>
                  </a:lnTo>
                  <a:lnTo>
                    <a:pt x="854" y="406"/>
                  </a:lnTo>
                  <a:lnTo>
                    <a:pt x="827" y="413"/>
                  </a:lnTo>
                  <a:lnTo>
                    <a:pt x="801" y="421"/>
                  </a:lnTo>
                  <a:lnTo>
                    <a:pt x="774" y="429"/>
                  </a:lnTo>
                  <a:lnTo>
                    <a:pt x="749" y="438"/>
                  </a:lnTo>
                  <a:lnTo>
                    <a:pt x="723" y="447"/>
                  </a:lnTo>
                  <a:lnTo>
                    <a:pt x="697" y="457"/>
                  </a:lnTo>
                  <a:lnTo>
                    <a:pt x="672" y="466"/>
                  </a:lnTo>
                  <a:lnTo>
                    <a:pt x="645" y="476"/>
                  </a:lnTo>
                  <a:lnTo>
                    <a:pt x="620" y="487"/>
                  </a:lnTo>
                  <a:lnTo>
                    <a:pt x="596" y="498"/>
                  </a:lnTo>
                  <a:lnTo>
                    <a:pt x="571" y="510"/>
                  </a:lnTo>
                  <a:lnTo>
                    <a:pt x="545" y="521"/>
                  </a:lnTo>
                  <a:lnTo>
                    <a:pt x="521" y="533"/>
                  </a:lnTo>
                  <a:lnTo>
                    <a:pt x="497" y="545"/>
                  </a:lnTo>
                  <a:lnTo>
                    <a:pt x="473" y="558"/>
                  </a:lnTo>
                  <a:lnTo>
                    <a:pt x="448" y="571"/>
                  </a:lnTo>
                  <a:lnTo>
                    <a:pt x="425" y="585"/>
                  </a:lnTo>
                  <a:lnTo>
                    <a:pt x="401" y="598"/>
                  </a:lnTo>
                  <a:lnTo>
                    <a:pt x="378" y="612"/>
                  </a:lnTo>
                  <a:lnTo>
                    <a:pt x="355" y="626"/>
                  </a:lnTo>
                  <a:lnTo>
                    <a:pt x="332" y="641"/>
                  </a:lnTo>
                  <a:lnTo>
                    <a:pt x="310" y="656"/>
                  </a:lnTo>
                  <a:lnTo>
                    <a:pt x="350" y="634"/>
                  </a:lnTo>
                  <a:lnTo>
                    <a:pt x="391" y="613"/>
                  </a:lnTo>
                  <a:lnTo>
                    <a:pt x="432" y="593"/>
                  </a:lnTo>
                  <a:lnTo>
                    <a:pt x="474" y="573"/>
                  </a:lnTo>
                  <a:lnTo>
                    <a:pt x="516" y="555"/>
                  </a:lnTo>
                  <a:lnTo>
                    <a:pt x="559" y="538"/>
                  </a:lnTo>
                  <a:lnTo>
                    <a:pt x="603" y="522"/>
                  </a:lnTo>
                  <a:lnTo>
                    <a:pt x="647" y="506"/>
                  </a:lnTo>
                  <a:lnTo>
                    <a:pt x="690" y="492"/>
                  </a:lnTo>
                  <a:lnTo>
                    <a:pt x="734" y="480"/>
                  </a:lnTo>
                  <a:lnTo>
                    <a:pt x="779" y="468"/>
                  </a:lnTo>
                  <a:lnTo>
                    <a:pt x="823" y="458"/>
                  </a:lnTo>
                  <a:lnTo>
                    <a:pt x="868" y="450"/>
                  </a:lnTo>
                  <a:lnTo>
                    <a:pt x="913" y="442"/>
                  </a:lnTo>
                  <a:lnTo>
                    <a:pt x="958" y="435"/>
                  </a:lnTo>
                  <a:lnTo>
                    <a:pt x="1003" y="430"/>
                  </a:lnTo>
                  <a:lnTo>
                    <a:pt x="1064" y="426"/>
                  </a:lnTo>
                  <a:lnTo>
                    <a:pt x="1124" y="423"/>
                  </a:lnTo>
                  <a:lnTo>
                    <a:pt x="1181" y="424"/>
                  </a:lnTo>
                  <a:lnTo>
                    <a:pt x="1237" y="428"/>
                  </a:lnTo>
                  <a:lnTo>
                    <a:pt x="1291" y="434"/>
                  </a:lnTo>
                  <a:lnTo>
                    <a:pt x="1341" y="442"/>
                  </a:lnTo>
                  <a:lnTo>
                    <a:pt x="1390" y="453"/>
                  </a:lnTo>
                  <a:lnTo>
                    <a:pt x="1436" y="466"/>
                  </a:lnTo>
                  <a:lnTo>
                    <a:pt x="1480" y="482"/>
                  </a:lnTo>
                  <a:lnTo>
                    <a:pt x="1521" y="499"/>
                  </a:lnTo>
                  <a:lnTo>
                    <a:pt x="1559" y="520"/>
                  </a:lnTo>
                  <a:lnTo>
                    <a:pt x="1594" y="542"/>
                  </a:lnTo>
                  <a:lnTo>
                    <a:pt x="1626" y="566"/>
                  </a:lnTo>
                  <a:lnTo>
                    <a:pt x="1655" y="593"/>
                  </a:lnTo>
                  <a:lnTo>
                    <a:pt x="1681" y="621"/>
                  </a:lnTo>
                  <a:lnTo>
                    <a:pt x="1703" y="651"/>
                  </a:lnTo>
                  <a:lnTo>
                    <a:pt x="2095" y="286"/>
                  </a:lnTo>
                  <a:lnTo>
                    <a:pt x="2074" y="268"/>
                  </a:lnTo>
                  <a:lnTo>
                    <a:pt x="2054" y="250"/>
                  </a:lnTo>
                  <a:lnTo>
                    <a:pt x="2032" y="233"/>
                  </a:lnTo>
                  <a:lnTo>
                    <a:pt x="2010" y="217"/>
                  </a:lnTo>
                  <a:lnTo>
                    <a:pt x="1987" y="201"/>
                  </a:lnTo>
                  <a:lnTo>
                    <a:pt x="1963" y="186"/>
                  </a:lnTo>
                  <a:lnTo>
                    <a:pt x="1938" y="171"/>
                  </a:lnTo>
                  <a:lnTo>
                    <a:pt x="1913" y="156"/>
                  </a:lnTo>
                  <a:lnTo>
                    <a:pt x="1888" y="142"/>
                  </a:lnTo>
                  <a:lnTo>
                    <a:pt x="1861" y="129"/>
                  </a:lnTo>
                  <a:lnTo>
                    <a:pt x="1835" y="117"/>
                  </a:lnTo>
                  <a:lnTo>
                    <a:pt x="1807" y="104"/>
                  </a:lnTo>
                  <a:lnTo>
                    <a:pt x="1778" y="94"/>
                  </a:lnTo>
                  <a:lnTo>
                    <a:pt x="1749" y="82"/>
                  </a:lnTo>
                  <a:lnTo>
                    <a:pt x="1719" y="72"/>
                  </a:lnTo>
                  <a:lnTo>
                    <a:pt x="1689" y="63"/>
                  </a:lnTo>
                  <a:lnTo>
                    <a:pt x="1659" y="53"/>
                  </a:lnTo>
                  <a:lnTo>
                    <a:pt x="1628" y="45"/>
                  </a:lnTo>
                  <a:lnTo>
                    <a:pt x="1596" y="38"/>
                  </a:lnTo>
                  <a:lnTo>
                    <a:pt x="1564" y="32"/>
                  </a:lnTo>
                  <a:lnTo>
                    <a:pt x="1530" y="25"/>
                  </a:lnTo>
                  <a:lnTo>
                    <a:pt x="1497" y="19"/>
                  </a:lnTo>
                  <a:lnTo>
                    <a:pt x="1464" y="14"/>
                  </a:lnTo>
                  <a:lnTo>
                    <a:pt x="1429" y="11"/>
                  </a:lnTo>
                  <a:lnTo>
                    <a:pt x="1394" y="6"/>
                  </a:lnTo>
                  <a:lnTo>
                    <a:pt x="1359" y="4"/>
                  </a:lnTo>
                  <a:lnTo>
                    <a:pt x="1322" y="2"/>
                  </a:lnTo>
                  <a:lnTo>
                    <a:pt x="1286" y="0"/>
                  </a:lnTo>
                  <a:lnTo>
                    <a:pt x="1249" y="0"/>
                  </a:lnTo>
                  <a:lnTo>
                    <a:pt x="1211" y="0"/>
                  </a:lnTo>
                  <a:lnTo>
                    <a:pt x="1173" y="2"/>
                  </a:lnTo>
                  <a:lnTo>
                    <a:pt x="1135" y="3"/>
                  </a:lnTo>
                  <a:close/>
                </a:path>
              </a:pathLst>
            </a:custGeom>
            <a:solidFill>
              <a:srgbClr val="DDDDD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6" name="Rectangle 90"/>
            <p:cNvSpPr>
              <a:spLocks noChangeArrowheads="1"/>
            </p:cNvSpPr>
            <p:nvPr/>
          </p:nvSpPr>
          <p:spPr bwMode="auto">
            <a:xfrm>
              <a:off x="3313" y="2722"/>
              <a:ext cx="571" cy="8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17" name="Line 131"/>
            <p:cNvSpPr>
              <a:spLocks noChangeShapeType="1"/>
            </p:cNvSpPr>
            <p:nvPr/>
          </p:nvSpPr>
          <p:spPr bwMode="auto">
            <a:xfrm>
              <a:off x="1011" y="2537"/>
              <a:ext cx="679" cy="23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118" name="Line 132"/>
            <p:cNvSpPr>
              <a:spLocks noChangeShapeType="1"/>
            </p:cNvSpPr>
            <p:nvPr/>
          </p:nvSpPr>
          <p:spPr bwMode="auto">
            <a:xfrm flipV="1">
              <a:off x="1011" y="1880"/>
              <a:ext cx="582" cy="32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grpSp>
          <p:nvGrpSpPr>
            <p:cNvPr id="119" name="Group 139"/>
            <p:cNvGrpSpPr>
              <a:grpSpLocks/>
            </p:cNvGrpSpPr>
            <p:nvPr/>
          </p:nvGrpSpPr>
          <p:grpSpPr bwMode="auto">
            <a:xfrm>
              <a:off x="1011" y="287"/>
              <a:ext cx="4172" cy="2531"/>
              <a:chOff x="1011" y="287"/>
              <a:chExt cx="4172" cy="2531"/>
            </a:xfrm>
          </p:grpSpPr>
          <p:sp>
            <p:nvSpPr>
              <p:cNvPr id="151" name="Freeform 127"/>
              <p:cNvSpPr>
                <a:spLocks/>
              </p:cNvSpPr>
              <p:nvPr/>
            </p:nvSpPr>
            <p:spPr bwMode="auto">
              <a:xfrm>
                <a:off x="2660" y="662"/>
                <a:ext cx="678" cy="328"/>
              </a:xfrm>
              <a:custGeom>
                <a:avLst/>
                <a:gdLst>
                  <a:gd name="T0" fmla="*/ 0 w 672"/>
                  <a:gd name="T1" fmla="*/ 336 h 336"/>
                  <a:gd name="T2" fmla="*/ 336 w 672"/>
                  <a:gd name="T3" fmla="*/ 0 h 336"/>
                  <a:gd name="T4" fmla="*/ 672 w 672"/>
                  <a:gd name="T5" fmla="*/ 240 h 336"/>
                </a:gdLst>
                <a:ahLst/>
                <a:cxnLst>
                  <a:cxn ang="0">
                    <a:pos x="T0" y="T1"/>
                  </a:cxn>
                  <a:cxn ang="0">
                    <a:pos x="T2" y="T3"/>
                  </a:cxn>
                  <a:cxn ang="0">
                    <a:pos x="T4" y="T5"/>
                  </a:cxn>
                </a:cxnLst>
                <a:rect l="0" t="0" r="r" b="b"/>
                <a:pathLst>
                  <a:path w="672" h="336">
                    <a:moveTo>
                      <a:pt x="0" y="336"/>
                    </a:moveTo>
                    <a:lnTo>
                      <a:pt x="336" y="0"/>
                    </a:lnTo>
                    <a:lnTo>
                      <a:pt x="672" y="240"/>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152" name="Freeform 123"/>
              <p:cNvSpPr>
                <a:spLocks/>
              </p:cNvSpPr>
              <p:nvPr/>
            </p:nvSpPr>
            <p:spPr bwMode="auto">
              <a:xfrm>
                <a:off x="2758" y="287"/>
                <a:ext cx="435" cy="375"/>
              </a:xfrm>
              <a:custGeom>
                <a:avLst/>
                <a:gdLst>
                  <a:gd name="T0" fmla="*/ 240 w 432"/>
                  <a:gd name="T1" fmla="*/ 0 h 384"/>
                  <a:gd name="T2" fmla="*/ 0 w 432"/>
                  <a:gd name="T3" fmla="*/ 240 h 384"/>
                  <a:gd name="T4" fmla="*/ 432 w 432"/>
                  <a:gd name="T5" fmla="*/ 240 h 384"/>
                  <a:gd name="T6" fmla="*/ 240 w 432"/>
                  <a:gd name="T7" fmla="*/ 384 h 384"/>
                  <a:gd name="T8" fmla="*/ 0 w 432"/>
                  <a:gd name="T9" fmla="*/ 240 h 384"/>
                </a:gdLst>
                <a:ahLst/>
                <a:cxnLst>
                  <a:cxn ang="0">
                    <a:pos x="T0" y="T1"/>
                  </a:cxn>
                  <a:cxn ang="0">
                    <a:pos x="T2" y="T3"/>
                  </a:cxn>
                  <a:cxn ang="0">
                    <a:pos x="T4" y="T5"/>
                  </a:cxn>
                  <a:cxn ang="0">
                    <a:pos x="T6" y="T7"/>
                  </a:cxn>
                  <a:cxn ang="0">
                    <a:pos x="T8" y="T9"/>
                  </a:cxn>
                </a:cxnLst>
                <a:rect l="0" t="0" r="r" b="b"/>
                <a:pathLst>
                  <a:path w="432" h="384">
                    <a:moveTo>
                      <a:pt x="240" y="0"/>
                    </a:moveTo>
                    <a:lnTo>
                      <a:pt x="0" y="240"/>
                    </a:lnTo>
                    <a:lnTo>
                      <a:pt x="432" y="240"/>
                    </a:lnTo>
                    <a:lnTo>
                      <a:pt x="240" y="384"/>
                    </a:lnTo>
                    <a:lnTo>
                      <a:pt x="0" y="240"/>
                    </a:lnTo>
                  </a:path>
                </a:pathLst>
              </a:custGeom>
              <a:noFill/>
              <a:ln w="127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153" name="Line 126"/>
              <p:cNvSpPr>
                <a:spLocks noChangeShapeType="1"/>
              </p:cNvSpPr>
              <p:nvPr/>
            </p:nvSpPr>
            <p:spPr bwMode="auto">
              <a:xfrm>
                <a:off x="2999" y="287"/>
                <a:ext cx="194" cy="187"/>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154" name="Line 133"/>
              <p:cNvSpPr>
                <a:spLocks noChangeShapeType="1"/>
              </p:cNvSpPr>
              <p:nvPr/>
            </p:nvSpPr>
            <p:spPr bwMode="auto">
              <a:xfrm flipV="1">
                <a:off x="1932" y="2067"/>
                <a:ext cx="291" cy="23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155" name="Freeform 128"/>
              <p:cNvSpPr>
                <a:spLocks/>
              </p:cNvSpPr>
              <p:nvPr/>
            </p:nvSpPr>
            <p:spPr bwMode="auto">
              <a:xfrm>
                <a:off x="1011" y="1880"/>
                <a:ext cx="921" cy="892"/>
              </a:xfrm>
              <a:custGeom>
                <a:avLst/>
                <a:gdLst>
                  <a:gd name="T0" fmla="*/ 0 w 912"/>
                  <a:gd name="T1" fmla="*/ 672 h 912"/>
                  <a:gd name="T2" fmla="*/ 0 w 912"/>
                  <a:gd name="T3" fmla="*/ 336 h 912"/>
                  <a:gd name="T4" fmla="*/ 336 w 912"/>
                  <a:gd name="T5" fmla="*/ 480 h 912"/>
                  <a:gd name="T6" fmla="*/ 576 w 912"/>
                  <a:gd name="T7" fmla="*/ 0 h 912"/>
                  <a:gd name="T8" fmla="*/ 912 w 912"/>
                  <a:gd name="T9" fmla="*/ 432 h 912"/>
                  <a:gd name="T10" fmla="*/ 672 w 912"/>
                  <a:gd name="T11" fmla="*/ 912 h 912"/>
                  <a:gd name="T12" fmla="*/ 336 w 912"/>
                  <a:gd name="T13" fmla="*/ 480 h 912"/>
                  <a:gd name="T14" fmla="*/ 0 w 912"/>
                  <a:gd name="T15" fmla="*/ 67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2" h="912">
                    <a:moveTo>
                      <a:pt x="0" y="672"/>
                    </a:moveTo>
                    <a:lnTo>
                      <a:pt x="0" y="336"/>
                    </a:lnTo>
                    <a:lnTo>
                      <a:pt x="336" y="480"/>
                    </a:lnTo>
                    <a:lnTo>
                      <a:pt x="576" y="0"/>
                    </a:lnTo>
                    <a:lnTo>
                      <a:pt x="912" y="432"/>
                    </a:lnTo>
                    <a:lnTo>
                      <a:pt x="672" y="912"/>
                    </a:lnTo>
                    <a:lnTo>
                      <a:pt x="336" y="480"/>
                    </a:lnTo>
                    <a:lnTo>
                      <a:pt x="0" y="672"/>
                    </a:lnTo>
                    <a:close/>
                  </a:path>
                </a:pathLst>
              </a:custGeom>
              <a:noFill/>
              <a:ln w="127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156" name="Freeform 136"/>
              <p:cNvSpPr>
                <a:spLocks/>
              </p:cNvSpPr>
              <p:nvPr/>
            </p:nvSpPr>
            <p:spPr bwMode="auto">
              <a:xfrm>
                <a:off x="3727" y="1552"/>
                <a:ext cx="825" cy="656"/>
              </a:xfrm>
              <a:custGeom>
                <a:avLst/>
                <a:gdLst>
                  <a:gd name="T0" fmla="*/ 816 w 816"/>
                  <a:gd name="T1" fmla="*/ 672 h 672"/>
                  <a:gd name="T2" fmla="*/ 336 w 816"/>
                  <a:gd name="T3" fmla="*/ 480 h 672"/>
                  <a:gd name="T4" fmla="*/ 0 w 816"/>
                  <a:gd name="T5" fmla="*/ 0 h 672"/>
                </a:gdLst>
                <a:ahLst/>
                <a:cxnLst>
                  <a:cxn ang="0">
                    <a:pos x="T0" y="T1"/>
                  </a:cxn>
                  <a:cxn ang="0">
                    <a:pos x="T2" y="T3"/>
                  </a:cxn>
                  <a:cxn ang="0">
                    <a:pos x="T4" y="T5"/>
                  </a:cxn>
                </a:cxnLst>
                <a:rect l="0" t="0" r="r" b="b"/>
                <a:pathLst>
                  <a:path w="816" h="672">
                    <a:moveTo>
                      <a:pt x="816" y="672"/>
                    </a:moveTo>
                    <a:lnTo>
                      <a:pt x="336" y="480"/>
                    </a:lnTo>
                    <a:lnTo>
                      <a:pt x="0" y="0"/>
                    </a:lnTo>
                  </a:path>
                </a:pathLst>
              </a:custGeom>
              <a:noFill/>
              <a:ln w="127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157" name="Freeform 134"/>
              <p:cNvSpPr>
                <a:spLocks/>
              </p:cNvSpPr>
              <p:nvPr/>
            </p:nvSpPr>
            <p:spPr bwMode="auto">
              <a:xfrm>
                <a:off x="4067" y="1646"/>
                <a:ext cx="1116" cy="1172"/>
              </a:xfrm>
              <a:custGeom>
                <a:avLst/>
                <a:gdLst>
                  <a:gd name="T0" fmla="*/ 0 w 1104"/>
                  <a:gd name="T1" fmla="*/ 384 h 1200"/>
                  <a:gd name="T2" fmla="*/ 480 w 1104"/>
                  <a:gd name="T3" fmla="*/ 1200 h 1200"/>
                  <a:gd name="T4" fmla="*/ 432 w 1104"/>
                  <a:gd name="T5" fmla="*/ 0 h 1200"/>
                  <a:gd name="T6" fmla="*/ 816 w 1104"/>
                  <a:gd name="T7" fmla="*/ 384 h 1200"/>
                  <a:gd name="T8" fmla="*/ 480 w 1104"/>
                  <a:gd name="T9" fmla="*/ 576 h 1200"/>
                  <a:gd name="T10" fmla="*/ 864 w 1104"/>
                  <a:gd name="T11" fmla="*/ 912 h 1200"/>
                  <a:gd name="T12" fmla="*/ 816 w 1104"/>
                  <a:gd name="T13" fmla="*/ 384 h 1200"/>
                  <a:gd name="T14" fmla="*/ 1104 w 1104"/>
                  <a:gd name="T15" fmla="*/ 672 h 1200"/>
                  <a:gd name="T16" fmla="*/ 864 w 1104"/>
                  <a:gd name="T17" fmla="*/ 912 h 1200"/>
                  <a:gd name="T18" fmla="*/ 480 w 1104"/>
                  <a:gd name="T19"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4" h="1200">
                    <a:moveTo>
                      <a:pt x="0" y="384"/>
                    </a:moveTo>
                    <a:lnTo>
                      <a:pt x="480" y="1200"/>
                    </a:lnTo>
                    <a:lnTo>
                      <a:pt x="432" y="0"/>
                    </a:lnTo>
                    <a:lnTo>
                      <a:pt x="816" y="384"/>
                    </a:lnTo>
                    <a:lnTo>
                      <a:pt x="480" y="576"/>
                    </a:lnTo>
                    <a:lnTo>
                      <a:pt x="864" y="912"/>
                    </a:lnTo>
                    <a:lnTo>
                      <a:pt x="816" y="384"/>
                    </a:lnTo>
                    <a:lnTo>
                      <a:pt x="1104" y="672"/>
                    </a:lnTo>
                    <a:lnTo>
                      <a:pt x="864" y="912"/>
                    </a:lnTo>
                    <a:lnTo>
                      <a:pt x="480" y="1200"/>
                    </a:lnTo>
                  </a:path>
                </a:pathLst>
              </a:custGeom>
              <a:noFill/>
              <a:ln w="127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grpSp>
        <p:grpSp>
          <p:nvGrpSpPr>
            <p:cNvPr id="120" name="Group 142"/>
            <p:cNvGrpSpPr>
              <a:grpSpLocks/>
            </p:cNvGrpSpPr>
            <p:nvPr/>
          </p:nvGrpSpPr>
          <p:grpSpPr bwMode="auto">
            <a:xfrm>
              <a:off x="1920" y="720"/>
              <a:ext cx="2074" cy="1948"/>
              <a:chOff x="1920" y="720"/>
              <a:chExt cx="2074" cy="1948"/>
            </a:xfrm>
          </p:grpSpPr>
          <p:sp>
            <p:nvSpPr>
              <p:cNvPr id="139" name="Freeform 76"/>
              <p:cNvSpPr>
                <a:spLocks/>
              </p:cNvSpPr>
              <p:nvPr/>
            </p:nvSpPr>
            <p:spPr bwMode="auto">
              <a:xfrm>
                <a:off x="2053" y="818"/>
                <a:ext cx="1941" cy="1850"/>
              </a:xfrm>
              <a:custGeom>
                <a:avLst/>
                <a:gdLst>
                  <a:gd name="T0" fmla="*/ 366 w 977"/>
                  <a:gd name="T1" fmla="*/ 997 h 1058"/>
                  <a:gd name="T2" fmla="*/ 383 w 977"/>
                  <a:gd name="T3" fmla="*/ 1015 h 1058"/>
                  <a:gd name="T4" fmla="*/ 401 w 977"/>
                  <a:gd name="T5" fmla="*/ 1032 h 1058"/>
                  <a:gd name="T6" fmla="*/ 418 w 977"/>
                  <a:gd name="T7" fmla="*/ 1049 h 1058"/>
                  <a:gd name="T8" fmla="*/ 441 w 977"/>
                  <a:gd name="T9" fmla="*/ 1056 h 1058"/>
                  <a:gd name="T10" fmla="*/ 470 w 977"/>
                  <a:gd name="T11" fmla="*/ 1053 h 1058"/>
                  <a:gd name="T12" fmla="*/ 498 w 977"/>
                  <a:gd name="T13" fmla="*/ 1049 h 1058"/>
                  <a:gd name="T14" fmla="*/ 526 w 977"/>
                  <a:gd name="T15" fmla="*/ 1046 h 1058"/>
                  <a:gd name="T16" fmla="*/ 555 w 977"/>
                  <a:gd name="T17" fmla="*/ 1042 h 1058"/>
                  <a:gd name="T18" fmla="*/ 584 w 977"/>
                  <a:gd name="T19" fmla="*/ 1039 h 1058"/>
                  <a:gd name="T20" fmla="*/ 613 w 977"/>
                  <a:gd name="T21" fmla="*/ 1035 h 1058"/>
                  <a:gd name="T22" fmla="*/ 642 w 977"/>
                  <a:gd name="T23" fmla="*/ 1032 h 1058"/>
                  <a:gd name="T24" fmla="*/ 666 w 977"/>
                  <a:gd name="T25" fmla="*/ 1020 h 1058"/>
                  <a:gd name="T26" fmla="*/ 683 w 977"/>
                  <a:gd name="T27" fmla="*/ 999 h 1058"/>
                  <a:gd name="T28" fmla="*/ 700 w 977"/>
                  <a:gd name="T29" fmla="*/ 977 h 1058"/>
                  <a:gd name="T30" fmla="*/ 718 w 977"/>
                  <a:gd name="T31" fmla="*/ 955 h 1058"/>
                  <a:gd name="T32" fmla="*/ 742 w 977"/>
                  <a:gd name="T33" fmla="*/ 943 h 1058"/>
                  <a:gd name="T34" fmla="*/ 773 w 977"/>
                  <a:gd name="T35" fmla="*/ 940 h 1058"/>
                  <a:gd name="T36" fmla="*/ 804 w 977"/>
                  <a:gd name="T37" fmla="*/ 937 h 1058"/>
                  <a:gd name="T38" fmla="*/ 835 w 977"/>
                  <a:gd name="T39" fmla="*/ 934 h 1058"/>
                  <a:gd name="T40" fmla="*/ 866 w 977"/>
                  <a:gd name="T41" fmla="*/ 932 h 1058"/>
                  <a:gd name="T42" fmla="*/ 897 w 977"/>
                  <a:gd name="T43" fmla="*/ 929 h 1058"/>
                  <a:gd name="T44" fmla="*/ 929 w 977"/>
                  <a:gd name="T45" fmla="*/ 927 h 1058"/>
                  <a:gd name="T46" fmla="*/ 961 w 977"/>
                  <a:gd name="T47" fmla="*/ 925 h 1058"/>
                  <a:gd name="T48" fmla="*/ 973 w 977"/>
                  <a:gd name="T49" fmla="*/ 821 h 1058"/>
                  <a:gd name="T50" fmla="*/ 962 w 977"/>
                  <a:gd name="T51" fmla="*/ 617 h 1058"/>
                  <a:gd name="T52" fmla="*/ 941 w 977"/>
                  <a:gd name="T53" fmla="*/ 409 h 1058"/>
                  <a:gd name="T54" fmla="*/ 907 w 977"/>
                  <a:gd name="T55" fmla="*/ 196 h 1058"/>
                  <a:gd name="T56" fmla="*/ 799 w 977"/>
                  <a:gd name="T57" fmla="*/ 0 h 1058"/>
                  <a:gd name="T58" fmla="*/ 748 w 977"/>
                  <a:gd name="T59" fmla="*/ 3 h 1058"/>
                  <a:gd name="T60" fmla="*/ 697 w 977"/>
                  <a:gd name="T61" fmla="*/ 8 h 1058"/>
                  <a:gd name="T62" fmla="*/ 647 w 977"/>
                  <a:gd name="T63" fmla="*/ 15 h 1058"/>
                  <a:gd name="T64" fmla="*/ 598 w 977"/>
                  <a:gd name="T65" fmla="*/ 24 h 1058"/>
                  <a:gd name="T66" fmla="*/ 548 w 977"/>
                  <a:gd name="T67" fmla="*/ 34 h 1058"/>
                  <a:gd name="T68" fmla="*/ 499 w 977"/>
                  <a:gd name="T69" fmla="*/ 47 h 1058"/>
                  <a:gd name="T70" fmla="*/ 450 w 977"/>
                  <a:gd name="T71" fmla="*/ 60 h 1058"/>
                  <a:gd name="T72" fmla="*/ 402 w 977"/>
                  <a:gd name="T73" fmla="*/ 72 h 1058"/>
                  <a:gd name="T74" fmla="*/ 352 w 977"/>
                  <a:gd name="T75" fmla="*/ 86 h 1058"/>
                  <a:gd name="T76" fmla="*/ 305 w 977"/>
                  <a:gd name="T77" fmla="*/ 101 h 1058"/>
                  <a:gd name="T78" fmla="*/ 257 w 977"/>
                  <a:gd name="T79" fmla="*/ 115 h 1058"/>
                  <a:gd name="T80" fmla="*/ 208 w 977"/>
                  <a:gd name="T81" fmla="*/ 128 h 1058"/>
                  <a:gd name="T82" fmla="*/ 160 w 977"/>
                  <a:gd name="T83" fmla="*/ 140 h 1058"/>
                  <a:gd name="T84" fmla="*/ 112 w 977"/>
                  <a:gd name="T85" fmla="*/ 153 h 1058"/>
                  <a:gd name="T86" fmla="*/ 62 w 977"/>
                  <a:gd name="T87" fmla="*/ 163 h 1058"/>
                  <a:gd name="T88" fmla="*/ 14 w 977"/>
                  <a:gd name="T89" fmla="*/ 172 h 1058"/>
                  <a:gd name="T90" fmla="*/ 24 w 977"/>
                  <a:gd name="T91" fmla="*/ 300 h 1058"/>
                  <a:gd name="T92" fmla="*/ 63 w 977"/>
                  <a:gd name="T93" fmla="*/ 515 h 1058"/>
                  <a:gd name="T94" fmla="*/ 91 w 977"/>
                  <a:gd name="T95" fmla="*/ 720 h 1058"/>
                  <a:gd name="T96" fmla="*/ 110 w 977"/>
                  <a:gd name="T97" fmla="*/ 922 h 1058"/>
                  <a:gd name="T98" fmla="*/ 131 w 977"/>
                  <a:gd name="T99" fmla="*/ 1023 h 1058"/>
                  <a:gd name="T100" fmla="*/ 161 w 977"/>
                  <a:gd name="T101" fmla="*/ 1018 h 1058"/>
                  <a:gd name="T102" fmla="*/ 191 w 977"/>
                  <a:gd name="T103" fmla="*/ 1015 h 1058"/>
                  <a:gd name="T104" fmla="*/ 220 w 977"/>
                  <a:gd name="T105" fmla="*/ 1010 h 1058"/>
                  <a:gd name="T106" fmla="*/ 250 w 977"/>
                  <a:gd name="T107" fmla="*/ 1005 h 1058"/>
                  <a:gd name="T108" fmla="*/ 281 w 977"/>
                  <a:gd name="T109" fmla="*/ 1001 h 1058"/>
                  <a:gd name="T110" fmla="*/ 311 w 977"/>
                  <a:gd name="T111" fmla="*/ 996 h 1058"/>
                  <a:gd name="T112" fmla="*/ 342 w 977"/>
                  <a:gd name="T113" fmla="*/ 99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77" h="1058">
                    <a:moveTo>
                      <a:pt x="357" y="989"/>
                    </a:moveTo>
                    <a:lnTo>
                      <a:pt x="366" y="997"/>
                    </a:lnTo>
                    <a:lnTo>
                      <a:pt x="374" y="1007"/>
                    </a:lnTo>
                    <a:lnTo>
                      <a:pt x="383" y="1015"/>
                    </a:lnTo>
                    <a:lnTo>
                      <a:pt x="392" y="1024"/>
                    </a:lnTo>
                    <a:lnTo>
                      <a:pt x="401" y="1032"/>
                    </a:lnTo>
                    <a:lnTo>
                      <a:pt x="409" y="1041"/>
                    </a:lnTo>
                    <a:lnTo>
                      <a:pt x="418" y="1049"/>
                    </a:lnTo>
                    <a:lnTo>
                      <a:pt x="426" y="1058"/>
                    </a:lnTo>
                    <a:lnTo>
                      <a:pt x="441" y="1056"/>
                    </a:lnTo>
                    <a:lnTo>
                      <a:pt x="455" y="1055"/>
                    </a:lnTo>
                    <a:lnTo>
                      <a:pt x="470" y="1053"/>
                    </a:lnTo>
                    <a:lnTo>
                      <a:pt x="484" y="1052"/>
                    </a:lnTo>
                    <a:lnTo>
                      <a:pt x="498" y="1049"/>
                    </a:lnTo>
                    <a:lnTo>
                      <a:pt x="513" y="1048"/>
                    </a:lnTo>
                    <a:lnTo>
                      <a:pt x="526" y="1046"/>
                    </a:lnTo>
                    <a:lnTo>
                      <a:pt x="541" y="1045"/>
                    </a:lnTo>
                    <a:lnTo>
                      <a:pt x="555" y="1042"/>
                    </a:lnTo>
                    <a:lnTo>
                      <a:pt x="570" y="1041"/>
                    </a:lnTo>
                    <a:lnTo>
                      <a:pt x="584" y="1039"/>
                    </a:lnTo>
                    <a:lnTo>
                      <a:pt x="598" y="1038"/>
                    </a:lnTo>
                    <a:lnTo>
                      <a:pt x="613" y="1035"/>
                    </a:lnTo>
                    <a:lnTo>
                      <a:pt x="628" y="1034"/>
                    </a:lnTo>
                    <a:lnTo>
                      <a:pt x="642" y="1032"/>
                    </a:lnTo>
                    <a:lnTo>
                      <a:pt x="657" y="1031"/>
                    </a:lnTo>
                    <a:lnTo>
                      <a:pt x="666" y="1020"/>
                    </a:lnTo>
                    <a:lnTo>
                      <a:pt x="674" y="1009"/>
                    </a:lnTo>
                    <a:lnTo>
                      <a:pt x="683" y="999"/>
                    </a:lnTo>
                    <a:lnTo>
                      <a:pt x="691" y="987"/>
                    </a:lnTo>
                    <a:lnTo>
                      <a:pt x="700" y="977"/>
                    </a:lnTo>
                    <a:lnTo>
                      <a:pt x="708" y="966"/>
                    </a:lnTo>
                    <a:lnTo>
                      <a:pt x="718" y="955"/>
                    </a:lnTo>
                    <a:lnTo>
                      <a:pt x="727" y="944"/>
                    </a:lnTo>
                    <a:lnTo>
                      <a:pt x="742" y="943"/>
                    </a:lnTo>
                    <a:lnTo>
                      <a:pt x="758" y="941"/>
                    </a:lnTo>
                    <a:lnTo>
                      <a:pt x="773" y="940"/>
                    </a:lnTo>
                    <a:lnTo>
                      <a:pt x="789" y="939"/>
                    </a:lnTo>
                    <a:lnTo>
                      <a:pt x="804" y="937"/>
                    </a:lnTo>
                    <a:lnTo>
                      <a:pt x="820" y="936"/>
                    </a:lnTo>
                    <a:lnTo>
                      <a:pt x="835" y="934"/>
                    </a:lnTo>
                    <a:lnTo>
                      <a:pt x="850" y="933"/>
                    </a:lnTo>
                    <a:lnTo>
                      <a:pt x="866" y="932"/>
                    </a:lnTo>
                    <a:lnTo>
                      <a:pt x="881" y="931"/>
                    </a:lnTo>
                    <a:lnTo>
                      <a:pt x="897" y="929"/>
                    </a:lnTo>
                    <a:lnTo>
                      <a:pt x="914" y="928"/>
                    </a:lnTo>
                    <a:lnTo>
                      <a:pt x="929" y="927"/>
                    </a:lnTo>
                    <a:lnTo>
                      <a:pt x="945" y="926"/>
                    </a:lnTo>
                    <a:lnTo>
                      <a:pt x="961" y="925"/>
                    </a:lnTo>
                    <a:lnTo>
                      <a:pt x="977" y="924"/>
                    </a:lnTo>
                    <a:lnTo>
                      <a:pt x="973" y="821"/>
                    </a:lnTo>
                    <a:lnTo>
                      <a:pt x="969" y="720"/>
                    </a:lnTo>
                    <a:lnTo>
                      <a:pt x="962" y="617"/>
                    </a:lnTo>
                    <a:lnTo>
                      <a:pt x="953" y="513"/>
                    </a:lnTo>
                    <a:lnTo>
                      <a:pt x="941" y="409"/>
                    </a:lnTo>
                    <a:lnTo>
                      <a:pt x="925" y="303"/>
                    </a:lnTo>
                    <a:lnTo>
                      <a:pt x="907" y="196"/>
                    </a:lnTo>
                    <a:lnTo>
                      <a:pt x="885" y="85"/>
                    </a:lnTo>
                    <a:lnTo>
                      <a:pt x="799" y="0"/>
                    </a:lnTo>
                    <a:lnTo>
                      <a:pt x="774" y="1"/>
                    </a:lnTo>
                    <a:lnTo>
                      <a:pt x="748" y="3"/>
                    </a:lnTo>
                    <a:lnTo>
                      <a:pt x="722" y="5"/>
                    </a:lnTo>
                    <a:lnTo>
                      <a:pt x="697" y="8"/>
                    </a:lnTo>
                    <a:lnTo>
                      <a:pt x="673" y="11"/>
                    </a:lnTo>
                    <a:lnTo>
                      <a:pt x="647" y="15"/>
                    </a:lnTo>
                    <a:lnTo>
                      <a:pt x="622" y="19"/>
                    </a:lnTo>
                    <a:lnTo>
                      <a:pt x="598" y="24"/>
                    </a:lnTo>
                    <a:lnTo>
                      <a:pt x="572" y="30"/>
                    </a:lnTo>
                    <a:lnTo>
                      <a:pt x="548" y="34"/>
                    </a:lnTo>
                    <a:lnTo>
                      <a:pt x="523" y="40"/>
                    </a:lnTo>
                    <a:lnTo>
                      <a:pt x="499" y="47"/>
                    </a:lnTo>
                    <a:lnTo>
                      <a:pt x="475" y="53"/>
                    </a:lnTo>
                    <a:lnTo>
                      <a:pt x="450" y="60"/>
                    </a:lnTo>
                    <a:lnTo>
                      <a:pt x="426" y="65"/>
                    </a:lnTo>
                    <a:lnTo>
                      <a:pt x="402" y="72"/>
                    </a:lnTo>
                    <a:lnTo>
                      <a:pt x="377" y="79"/>
                    </a:lnTo>
                    <a:lnTo>
                      <a:pt x="352" y="86"/>
                    </a:lnTo>
                    <a:lnTo>
                      <a:pt x="328" y="93"/>
                    </a:lnTo>
                    <a:lnTo>
                      <a:pt x="305" y="101"/>
                    </a:lnTo>
                    <a:lnTo>
                      <a:pt x="281" y="108"/>
                    </a:lnTo>
                    <a:lnTo>
                      <a:pt x="257" y="115"/>
                    </a:lnTo>
                    <a:lnTo>
                      <a:pt x="233" y="121"/>
                    </a:lnTo>
                    <a:lnTo>
                      <a:pt x="208" y="128"/>
                    </a:lnTo>
                    <a:lnTo>
                      <a:pt x="184" y="134"/>
                    </a:lnTo>
                    <a:lnTo>
                      <a:pt x="160" y="140"/>
                    </a:lnTo>
                    <a:lnTo>
                      <a:pt x="136" y="147"/>
                    </a:lnTo>
                    <a:lnTo>
                      <a:pt x="112" y="153"/>
                    </a:lnTo>
                    <a:lnTo>
                      <a:pt x="87" y="157"/>
                    </a:lnTo>
                    <a:lnTo>
                      <a:pt x="62" y="163"/>
                    </a:lnTo>
                    <a:lnTo>
                      <a:pt x="38" y="168"/>
                    </a:lnTo>
                    <a:lnTo>
                      <a:pt x="14" y="172"/>
                    </a:lnTo>
                    <a:lnTo>
                      <a:pt x="0" y="189"/>
                    </a:lnTo>
                    <a:lnTo>
                      <a:pt x="24" y="300"/>
                    </a:lnTo>
                    <a:lnTo>
                      <a:pt x="45" y="409"/>
                    </a:lnTo>
                    <a:lnTo>
                      <a:pt x="63" y="515"/>
                    </a:lnTo>
                    <a:lnTo>
                      <a:pt x="78" y="618"/>
                    </a:lnTo>
                    <a:lnTo>
                      <a:pt x="91" y="720"/>
                    </a:lnTo>
                    <a:lnTo>
                      <a:pt x="101" y="821"/>
                    </a:lnTo>
                    <a:lnTo>
                      <a:pt x="110" y="922"/>
                    </a:lnTo>
                    <a:lnTo>
                      <a:pt x="116" y="1025"/>
                    </a:lnTo>
                    <a:lnTo>
                      <a:pt x="131" y="1023"/>
                    </a:lnTo>
                    <a:lnTo>
                      <a:pt x="146" y="1020"/>
                    </a:lnTo>
                    <a:lnTo>
                      <a:pt x="161" y="1018"/>
                    </a:lnTo>
                    <a:lnTo>
                      <a:pt x="176" y="1016"/>
                    </a:lnTo>
                    <a:lnTo>
                      <a:pt x="191" y="1015"/>
                    </a:lnTo>
                    <a:lnTo>
                      <a:pt x="205" y="1012"/>
                    </a:lnTo>
                    <a:lnTo>
                      <a:pt x="220" y="1010"/>
                    </a:lnTo>
                    <a:lnTo>
                      <a:pt x="235" y="1008"/>
                    </a:lnTo>
                    <a:lnTo>
                      <a:pt x="250" y="1005"/>
                    </a:lnTo>
                    <a:lnTo>
                      <a:pt x="265" y="1003"/>
                    </a:lnTo>
                    <a:lnTo>
                      <a:pt x="281" y="1001"/>
                    </a:lnTo>
                    <a:lnTo>
                      <a:pt x="296" y="999"/>
                    </a:lnTo>
                    <a:lnTo>
                      <a:pt x="311" y="996"/>
                    </a:lnTo>
                    <a:lnTo>
                      <a:pt x="326" y="994"/>
                    </a:lnTo>
                    <a:lnTo>
                      <a:pt x="342" y="992"/>
                    </a:lnTo>
                    <a:lnTo>
                      <a:pt x="357" y="9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nvGrpSpPr>
              <p:cNvPr id="140" name="Group 140"/>
              <p:cNvGrpSpPr>
                <a:grpSpLocks/>
              </p:cNvGrpSpPr>
              <p:nvPr/>
            </p:nvGrpSpPr>
            <p:grpSpPr bwMode="auto">
              <a:xfrm>
                <a:off x="1920" y="720"/>
                <a:ext cx="1945" cy="1853"/>
                <a:chOff x="1920" y="720"/>
                <a:chExt cx="1945" cy="1853"/>
              </a:xfrm>
            </p:grpSpPr>
            <p:sp>
              <p:nvSpPr>
                <p:cNvPr id="141" name="Freeform 78"/>
                <p:cNvSpPr>
                  <a:spLocks/>
                </p:cNvSpPr>
                <p:nvPr/>
              </p:nvSpPr>
              <p:spPr bwMode="auto">
                <a:xfrm>
                  <a:off x="1920" y="720"/>
                  <a:ext cx="1945" cy="1853"/>
                </a:xfrm>
                <a:custGeom>
                  <a:avLst/>
                  <a:gdLst>
                    <a:gd name="T0" fmla="*/ 369 w 979"/>
                    <a:gd name="T1" fmla="*/ 998 h 1059"/>
                    <a:gd name="T2" fmla="*/ 386 w 979"/>
                    <a:gd name="T3" fmla="*/ 1016 h 1059"/>
                    <a:gd name="T4" fmla="*/ 403 w 979"/>
                    <a:gd name="T5" fmla="*/ 1033 h 1059"/>
                    <a:gd name="T6" fmla="*/ 421 w 979"/>
                    <a:gd name="T7" fmla="*/ 1050 h 1059"/>
                    <a:gd name="T8" fmla="*/ 444 w 979"/>
                    <a:gd name="T9" fmla="*/ 1057 h 1059"/>
                    <a:gd name="T10" fmla="*/ 472 w 979"/>
                    <a:gd name="T11" fmla="*/ 1054 h 1059"/>
                    <a:gd name="T12" fmla="*/ 500 w 979"/>
                    <a:gd name="T13" fmla="*/ 1050 h 1059"/>
                    <a:gd name="T14" fmla="*/ 529 w 979"/>
                    <a:gd name="T15" fmla="*/ 1047 h 1059"/>
                    <a:gd name="T16" fmla="*/ 558 w 979"/>
                    <a:gd name="T17" fmla="*/ 1043 h 1059"/>
                    <a:gd name="T18" fmla="*/ 586 w 979"/>
                    <a:gd name="T19" fmla="*/ 1040 h 1059"/>
                    <a:gd name="T20" fmla="*/ 616 w 979"/>
                    <a:gd name="T21" fmla="*/ 1036 h 1059"/>
                    <a:gd name="T22" fmla="*/ 645 w 979"/>
                    <a:gd name="T23" fmla="*/ 1033 h 1059"/>
                    <a:gd name="T24" fmla="*/ 668 w 979"/>
                    <a:gd name="T25" fmla="*/ 1021 h 1059"/>
                    <a:gd name="T26" fmla="*/ 686 w 979"/>
                    <a:gd name="T27" fmla="*/ 1000 h 1059"/>
                    <a:gd name="T28" fmla="*/ 703 w 979"/>
                    <a:gd name="T29" fmla="*/ 978 h 1059"/>
                    <a:gd name="T30" fmla="*/ 720 w 979"/>
                    <a:gd name="T31" fmla="*/ 956 h 1059"/>
                    <a:gd name="T32" fmla="*/ 744 w 979"/>
                    <a:gd name="T33" fmla="*/ 943 h 1059"/>
                    <a:gd name="T34" fmla="*/ 775 w 979"/>
                    <a:gd name="T35" fmla="*/ 940 h 1059"/>
                    <a:gd name="T36" fmla="*/ 807 w 979"/>
                    <a:gd name="T37" fmla="*/ 937 h 1059"/>
                    <a:gd name="T38" fmla="*/ 838 w 979"/>
                    <a:gd name="T39" fmla="*/ 934 h 1059"/>
                    <a:gd name="T40" fmla="*/ 869 w 979"/>
                    <a:gd name="T41" fmla="*/ 932 h 1059"/>
                    <a:gd name="T42" fmla="*/ 900 w 979"/>
                    <a:gd name="T43" fmla="*/ 929 h 1059"/>
                    <a:gd name="T44" fmla="*/ 931 w 979"/>
                    <a:gd name="T45" fmla="*/ 927 h 1059"/>
                    <a:gd name="T46" fmla="*/ 963 w 979"/>
                    <a:gd name="T47" fmla="*/ 926 h 1059"/>
                    <a:gd name="T48" fmla="*/ 976 w 979"/>
                    <a:gd name="T49" fmla="*/ 813 h 1059"/>
                    <a:gd name="T50" fmla="*/ 963 w 979"/>
                    <a:gd name="T51" fmla="*/ 588 h 1059"/>
                    <a:gd name="T52" fmla="*/ 937 w 979"/>
                    <a:gd name="T53" fmla="*/ 360 h 1059"/>
                    <a:gd name="T54" fmla="*/ 895 w 979"/>
                    <a:gd name="T55" fmla="*/ 123 h 1059"/>
                    <a:gd name="T56" fmla="*/ 839 w 979"/>
                    <a:gd name="T57" fmla="*/ 0 h 1059"/>
                    <a:gd name="T58" fmla="*/ 782 w 979"/>
                    <a:gd name="T59" fmla="*/ 1 h 1059"/>
                    <a:gd name="T60" fmla="*/ 726 w 979"/>
                    <a:gd name="T61" fmla="*/ 5 h 1059"/>
                    <a:gd name="T62" fmla="*/ 671 w 979"/>
                    <a:gd name="T63" fmla="*/ 12 h 1059"/>
                    <a:gd name="T64" fmla="*/ 615 w 979"/>
                    <a:gd name="T65" fmla="*/ 21 h 1059"/>
                    <a:gd name="T66" fmla="*/ 561 w 979"/>
                    <a:gd name="T67" fmla="*/ 33 h 1059"/>
                    <a:gd name="T68" fmla="*/ 507 w 979"/>
                    <a:gd name="T69" fmla="*/ 46 h 1059"/>
                    <a:gd name="T70" fmla="*/ 453 w 979"/>
                    <a:gd name="T71" fmla="*/ 61 h 1059"/>
                    <a:gd name="T72" fmla="*/ 400 w 979"/>
                    <a:gd name="T73" fmla="*/ 76 h 1059"/>
                    <a:gd name="T74" fmla="*/ 347 w 979"/>
                    <a:gd name="T75" fmla="*/ 91 h 1059"/>
                    <a:gd name="T76" fmla="*/ 294 w 979"/>
                    <a:gd name="T77" fmla="*/ 105 h 1059"/>
                    <a:gd name="T78" fmla="*/ 241 w 979"/>
                    <a:gd name="T79" fmla="*/ 122 h 1059"/>
                    <a:gd name="T80" fmla="*/ 188 w 979"/>
                    <a:gd name="T81" fmla="*/ 135 h 1059"/>
                    <a:gd name="T82" fmla="*/ 134 w 979"/>
                    <a:gd name="T83" fmla="*/ 149 h 1059"/>
                    <a:gd name="T84" fmla="*/ 81 w 979"/>
                    <a:gd name="T85" fmla="*/ 162 h 1059"/>
                    <a:gd name="T86" fmla="*/ 26 w 979"/>
                    <a:gd name="T87" fmla="*/ 172 h 1059"/>
                    <a:gd name="T88" fmla="*/ 24 w 979"/>
                    <a:gd name="T89" fmla="*/ 291 h 1059"/>
                    <a:gd name="T90" fmla="*/ 64 w 979"/>
                    <a:gd name="T91" fmla="*/ 508 h 1059"/>
                    <a:gd name="T92" fmla="*/ 93 w 979"/>
                    <a:gd name="T93" fmla="*/ 717 h 1059"/>
                    <a:gd name="T94" fmla="*/ 113 w 979"/>
                    <a:gd name="T95" fmla="*/ 922 h 1059"/>
                    <a:gd name="T96" fmla="*/ 135 w 979"/>
                    <a:gd name="T97" fmla="*/ 1024 h 1059"/>
                    <a:gd name="T98" fmla="*/ 165 w 979"/>
                    <a:gd name="T99" fmla="*/ 1019 h 1059"/>
                    <a:gd name="T100" fmla="*/ 194 w 979"/>
                    <a:gd name="T101" fmla="*/ 1015 h 1059"/>
                    <a:gd name="T102" fmla="*/ 223 w 979"/>
                    <a:gd name="T103" fmla="*/ 1010 h 1059"/>
                    <a:gd name="T104" fmla="*/ 253 w 979"/>
                    <a:gd name="T105" fmla="*/ 1006 h 1059"/>
                    <a:gd name="T106" fmla="*/ 283 w 979"/>
                    <a:gd name="T107" fmla="*/ 1002 h 1059"/>
                    <a:gd name="T108" fmla="*/ 315 w 979"/>
                    <a:gd name="T109" fmla="*/ 997 h 1059"/>
                    <a:gd name="T110" fmla="*/ 344 w 979"/>
                    <a:gd name="T111" fmla="*/ 993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79" h="1059">
                      <a:moveTo>
                        <a:pt x="361" y="990"/>
                      </a:moveTo>
                      <a:lnTo>
                        <a:pt x="369" y="998"/>
                      </a:lnTo>
                      <a:lnTo>
                        <a:pt x="378" y="1008"/>
                      </a:lnTo>
                      <a:lnTo>
                        <a:pt x="386" y="1016"/>
                      </a:lnTo>
                      <a:lnTo>
                        <a:pt x="395" y="1025"/>
                      </a:lnTo>
                      <a:lnTo>
                        <a:pt x="403" y="1033"/>
                      </a:lnTo>
                      <a:lnTo>
                        <a:pt x="411" y="1042"/>
                      </a:lnTo>
                      <a:lnTo>
                        <a:pt x="421" y="1050"/>
                      </a:lnTo>
                      <a:lnTo>
                        <a:pt x="429" y="1059"/>
                      </a:lnTo>
                      <a:lnTo>
                        <a:pt x="444" y="1057"/>
                      </a:lnTo>
                      <a:lnTo>
                        <a:pt x="457" y="1056"/>
                      </a:lnTo>
                      <a:lnTo>
                        <a:pt x="472" y="1054"/>
                      </a:lnTo>
                      <a:lnTo>
                        <a:pt x="486" y="1053"/>
                      </a:lnTo>
                      <a:lnTo>
                        <a:pt x="500" y="1050"/>
                      </a:lnTo>
                      <a:lnTo>
                        <a:pt x="515" y="1049"/>
                      </a:lnTo>
                      <a:lnTo>
                        <a:pt x="529" y="1047"/>
                      </a:lnTo>
                      <a:lnTo>
                        <a:pt x="544" y="1046"/>
                      </a:lnTo>
                      <a:lnTo>
                        <a:pt x="558" y="1043"/>
                      </a:lnTo>
                      <a:lnTo>
                        <a:pt x="573" y="1042"/>
                      </a:lnTo>
                      <a:lnTo>
                        <a:pt x="586" y="1040"/>
                      </a:lnTo>
                      <a:lnTo>
                        <a:pt x="601" y="1039"/>
                      </a:lnTo>
                      <a:lnTo>
                        <a:pt x="616" y="1036"/>
                      </a:lnTo>
                      <a:lnTo>
                        <a:pt x="630" y="1035"/>
                      </a:lnTo>
                      <a:lnTo>
                        <a:pt x="645" y="1033"/>
                      </a:lnTo>
                      <a:lnTo>
                        <a:pt x="660" y="1032"/>
                      </a:lnTo>
                      <a:lnTo>
                        <a:pt x="668" y="1021"/>
                      </a:lnTo>
                      <a:lnTo>
                        <a:pt x="678" y="1010"/>
                      </a:lnTo>
                      <a:lnTo>
                        <a:pt x="686" y="1000"/>
                      </a:lnTo>
                      <a:lnTo>
                        <a:pt x="695" y="988"/>
                      </a:lnTo>
                      <a:lnTo>
                        <a:pt x="703" y="978"/>
                      </a:lnTo>
                      <a:lnTo>
                        <a:pt x="712" y="966"/>
                      </a:lnTo>
                      <a:lnTo>
                        <a:pt x="720" y="956"/>
                      </a:lnTo>
                      <a:lnTo>
                        <a:pt x="729" y="944"/>
                      </a:lnTo>
                      <a:lnTo>
                        <a:pt x="744" y="943"/>
                      </a:lnTo>
                      <a:lnTo>
                        <a:pt x="760" y="941"/>
                      </a:lnTo>
                      <a:lnTo>
                        <a:pt x="775" y="940"/>
                      </a:lnTo>
                      <a:lnTo>
                        <a:pt x="792" y="938"/>
                      </a:lnTo>
                      <a:lnTo>
                        <a:pt x="807" y="937"/>
                      </a:lnTo>
                      <a:lnTo>
                        <a:pt x="823" y="936"/>
                      </a:lnTo>
                      <a:lnTo>
                        <a:pt x="838" y="934"/>
                      </a:lnTo>
                      <a:lnTo>
                        <a:pt x="853" y="933"/>
                      </a:lnTo>
                      <a:lnTo>
                        <a:pt x="869" y="932"/>
                      </a:lnTo>
                      <a:lnTo>
                        <a:pt x="884" y="930"/>
                      </a:lnTo>
                      <a:lnTo>
                        <a:pt x="900" y="929"/>
                      </a:lnTo>
                      <a:lnTo>
                        <a:pt x="916" y="928"/>
                      </a:lnTo>
                      <a:lnTo>
                        <a:pt x="931" y="927"/>
                      </a:lnTo>
                      <a:lnTo>
                        <a:pt x="947" y="927"/>
                      </a:lnTo>
                      <a:lnTo>
                        <a:pt x="963" y="926"/>
                      </a:lnTo>
                      <a:lnTo>
                        <a:pt x="979" y="925"/>
                      </a:lnTo>
                      <a:lnTo>
                        <a:pt x="976" y="813"/>
                      </a:lnTo>
                      <a:lnTo>
                        <a:pt x="971" y="701"/>
                      </a:lnTo>
                      <a:lnTo>
                        <a:pt x="963" y="588"/>
                      </a:lnTo>
                      <a:lnTo>
                        <a:pt x="952" y="475"/>
                      </a:lnTo>
                      <a:lnTo>
                        <a:pt x="937" y="360"/>
                      </a:lnTo>
                      <a:lnTo>
                        <a:pt x="918" y="243"/>
                      </a:lnTo>
                      <a:lnTo>
                        <a:pt x="895" y="123"/>
                      </a:lnTo>
                      <a:lnTo>
                        <a:pt x="868" y="0"/>
                      </a:lnTo>
                      <a:lnTo>
                        <a:pt x="839" y="0"/>
                      </a:lnTo>
                      <a:lnTo>
                        <a:pt x="810" y="0"/>
                      </a:lnTo>
                      <a:lnTo>
                        <a:pt x="782" y="1"/>
                      </a:lnTo>
                      <a:lnTo>
                        <a:pt x="754" y="3"/>
                      </a:lnTo>
                      <a:lnTo>
                        <a:pt x="726" y="5"/>
                      </a:lnTo>
                      <a:lnTo>
                        <a:pt x="698" y="9"/>
                      </a:lnTo>
                      <a:lnTo>
                        <a:pt x="671" y="12"/>
                      </a:lnTo>
                      <a:lnTo>
                        <a:pt x="643" y="17"/>
                      </a:lnTo>
                      <a:lnTo>
                        <a:pt x="615" y="21"/>
                      </a:lnTo>
                      <a:lnTo>
                        <a:pt x="588" y="27"/>
                      </a:lnTo>
                      <a:lnTo>
                        <a:pt x="561" y="33"/>
                      </a:lnTo>
                      <a:lnTo>
                        <a:pt x="533" y="40"/>
                      </a:lnTo>
                      <a:lnTo>
                        <a:pt x="507" y="46"/>
                      </a:lnTo>
                      <a:lnTo>
                        <a:pt x="480" y="52"/>
                      </a:lnTo>
                      <a:lnTo>
                        <a:pt x="453" y="61"/>
                      </a:lnTo>
                      <a:lnTo>
                        <a:pt x="426" y="67"/>
                      </a:lnTo>
                      <a:lnTo>
                        <a:pt x="400" y="76"/>
                      </a:lnTo>
                      <a:lnTo>
                        <a:pt x="373" y="82"/>
                      </a:lnTo>
                      <a:lnTo>
                        <a:pt x="347" y="91"/>
                      </a:lnTo>
                      <a:lnTo>
                        <a:pt x="320" y="99"/>
                      </a:lnTo>
                      <a:lnTo>
                        <a:pt x="294" y="105"/>
                      </a:lnTo>
                      <a:lnTo>
                        <a:pt x="267" y="114"/>
                      </a:lnTo>
                      <a:lnTo>
                        <a:pt x="241" y="122"/>
                      </a:lnTo>
                      <a:lnTo>
                        <a:pt x="214" y="129"/>
                      </a:lnTo>
                      <a:lnTo>
                        <a:pt x="188" y="135"/>
                      </a:lnTo>
                      <a:lnTo>
                        <a:pt x="160" y="142"/>
                      </a:lnTo>
                      <a:lnTo>
                        <a:pt x="134" y="149"/>
                      </a:lnTo>
                      <a:lnTo>
                        <a:pt x="107" y="156"/>
                      </a:lnTo>
                      <a:lnTo>
                        <a:pt x="81" y="162"/>
                      </a:lnTo>
                      <a:lnTo>
                        <a:pt x="54" y="168"/>
                      </a:lnTo>
                      <a:lnTo>
                        <a:pt x="26" y="172"/>
                      </a:lnTo>
                      <a:lnTo>
                        <a:pt x="0" y="177"/>
                      </a:lnTo>
                      <a:lnTo>
                        <a:pt x="24" y="291"/>
                      </a:lnTo>
                      <a:lnTo>
                        <a:pt x="46" y="400"/>
                      </a:lnTo>
                      <a:lnTo>
                        <a:pt x="64" y="508"/>
                      </a:lnTo>
                      <a:lnTo>
                        <a:pt x="81" y="614"/>
                      </a:lnTo>
                      <a:lnTo>
                        <a:pt x="93" y="717"/>
                      </a:lnTo>
                      <a:lnTo>
                        <a:pt x="105" y="820"/>
                      </a:lnTo>
                      <a:lnTo>
                        <a:pt x="113" y="922"/>
                      </a:lnTo>
                      <a:lnTo>
                        <a:pt x="120" y="1026"/>
                      </a:lnTo>
                      <a:lnTo>
                        <a:pt x="135" y="1024"/>
                      </a:lnTo>
                      <a:lnTo>
                        <a:pt x="150" y="1021"/>
                      </a:lnTo>
                      <a:lnTo>
                        <a:pt x="165" y="1019"/>
                      </a:lnTo>
                      <a:lnTo>
                        <a:pt x="180" y="1017"/>
                      </a:lnTo>
                      <a:lnTo>
                        <a:pt x="194" y="1015"/>
                      </a:lnTo>
                      <a:lnTo>
                        <a:pt x="209" y="1012"/>
                      </a:lnTo>
                      <a:lnTo>
                        <a:pt x="223" y="1010"/>
                      </a:lnTo>
                      <a:lnTo>
                        <a:pt x="238" y="1008"/>
                      </a:lnTo>
                      <a:lnTo>
                        <a:pt x="253" y="1006"/>
                      </a:lnTo>
                      <a:lnTo>
                        <a:pt x="268" y="1004"/>
                      </a:lnTo>
                      <a:lnTo>
                        <a:pt x="283" y="1002"/>
                      </a:lnTo>
                      <a:lnTo>
                        <a:pt x="298" y="1000"/>
                      </a:lnTo>
                      <a:lnTo>
                        <a:pt x="315" y="997"/>
                      </a:lnTo>
                      <a:lnTo>
                        <a:pt x="329" y="995"/>
                      </a:lnTo>
                      <a:lnTo>
                        <a:pt x="344" y="993"/>
                      </a:lnTo>
                      <a:lnTo>
                        <a:pt x="361" y="99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2" name="Freeform 79"/>
                <p:cNvSpPr>
                  <a:spLocks/>
                </p:cNvSpPr>
                <p:nvPr/>
              </p:nvSpPr>
              <p:spPr bwMode="auto">
                <a:xfrm>
                  <a:off x="2236" y="971"/>
                  <a:ext cx="1330" cy="1213"/>
                </a:xfrm>
                <a:custGeom>
                  <a:avLst/>
                  <a:gdLst>
                    <a:gd name="T0" fmla="*/ 668 w 668"/>
                    <a:gd name="T1" fmla="*/ 612 h 696"/>
                    <a:gd name="T2" fmla="*/ 663 w 668"/>
                    <a:gd name="T3" fmla="*/ 537 h 696"/>
                    <a:gd name="T4" fmla="*/ 657 w 668"/>
                    <a:gd name="T5" fmla="*/ 462 h 696"/>
                    <a:gd name="T6" fmla="*/ 650 w 668"/>
                    <a:gd name="T7" fmla="*/ 387 h 696"/>
                    <a:gd name="T8" fmla="*/ 642 w 668"/>
                    <a:gd name="T9" fmla="*/ 312 h 696"/>
                    <a:gd name="T10" fmla="*/ 631 w 668"/>
                    <a:gd name="T11" fmla="*/ 236 h 696"/>
                    <a:gd name="T12" fmla="*/ 621 w 668"/>
                    <a:gd name="T13" fmla="*/ 159 h 696"/>
                    <a:gd name="T14" fmla="*/ 608 w 668"/>
                    <a:gd name="T15" fmla="*/ 80 h 696"/>
                    <a:gd name="T16" fmla="*/ 595 w 668"/>
                    <a:gd name="T17" fmla="*/ 0 h 696"/>
                    <a:gd name="T18" fmla="*/ 555 w 668"/>
                    <a:gd name="T19" fmla="*/ 5 h 696"/>
                    <a:gd name="T20" fmla="*/ 517 w 668"/>
                    <a:gd name="T21" fmla="*/ 10 h 696"/>
                    <a:gd name="T22" fmla="*/ 478 w 668"/>
                    <a:gd name="T23" fmla="*/ 16 h 696"/>
                    <a:gd name="T24" fmla="*/ 440 w 668"/>
                    <a:gd name="T25" fmla="*/ 23 h 696"/>
                    <a:gd name="T26" fmla="*/ 403 w 668"/>
                    <a:gd name="T27" fmla="*/ 31 h 696"/>
                    <a:gd name="T28" fmla="*/ 365 w 668"/>
                    <a:gd name="T29" fmla="*/ 39 h 696"/>
                    <a:gd name="T30" fmla="*/ 328 w 668"/>
                    <a:gd name="T31" fmla="*/ 47 h 696"/>
                    <a:gd name="T32" fmla="*/ 291 w 668"/>
                    <a:gd name="T33" fmla="*/ 57 h 696"/>
                    <a:gd name="T34" fmla="*/ 255 w 668"/>
                    <a:gd name="T35" fmla="*/ 66 h 696"/>
                    <a:gd name="T36" fmla="*/ 219 w 668"/>
                    <a:gd name="T37" fmla="*/ 76 h 696"/>
                    <a:gd name="T38" fmla="*/ 182 w 668"/>
                    <a:gd name="T39" fmla="*/ 85 h 696"/>
                    <a:gd name="T40" fmla="*/ 145 w 668"/>
                    <a:gd name="T41" fmla="*/ 95 h 696"/>
                    <a:gd name="T42" fmla="*/ 109 w 668"/>
                    <a:gd name="T43" fmla="*/ 105 h 696"/>
                    <a:gd name="T44" fmla="*/ 73 w 668"/>
                    <a:gd name="T45" fmla="*/ 114 h 696"/>
                    <a:gd name="T46" fmla="*/ 37 w 668"/>
                    <a:gd name="T47" fmla="*/ 123 h 696"/>
                    <a:gd name="T48" fmla="*/ 0 w 668"/>
                    <a:gd name="T49" fmla="*/ 133 h 696"/>
                    <a:gd name="T50" fmla="*/ 13 w 668"/>
                    <a:gd name="T51" fmla="*/ 205 h 696"/>
                    <a:gd name="T52" fmla="*/ 25 w 668"/>
                    <a:gd name="T53" fmla="*/ 278 h 696"/>
                    <a:gd name="T54" fmla="*/ 36 w 668"/>
                    <a:gd name="T55" fmla="*/ 348 h 696"/>
                    <a:gd name="T56" fmla="*/ 46 w 668"/>
                    <a:gd name="T57" fmla="*/ 418 h 696"/>
                    <a:gd name="T58" fmla="*/ 54 w 668"/>
                    <a:gd name="T59" fmla="*/ 487 h 696"/>
                    <a:gd name="T60" fmla="*/ 62 w 668"/>
                    <a:gd name="T61" fmla="*/ 557 h 696"/>
                    <a:gd name="T62" fmla="*/ 69 w 668"/>
                    <a:gd name="T63" fmla="*/ 626 h 696"/>
                    <a:gd name="T64" fmla="*/ 76 w 668"/>
                    <a:gd name="T65" fmla="*/ 696 h 696"/>
                    <a:gd name="T66" fmla="*/ 112 w 668"/>
                    <a:gd name="T67" fmla="*/ 690 h 696"/>
                    <a:gd name="T68" fmla="*/ 147 w 668"/>
                    <a:gd name="T69" fmla="*/ 683 h 696"/>
                    <a:gd name="T70" fmla="*/ 183 w 668"/>
                    <a:gd name="T71" fmla="*/ 677 h 696"/>
                    <a:gd name="T72" fmla="*/ 219 w 668"/>
                    <a:gd name="T73" fmla="*/ 672 h 696"/>
                    <a:gd name="T74" fmla="*/ 255 w 668"/>
                    <a:gd name="T75" fmla="*/ 665 h 696"/>
                    <a:gd name="T76" fmla="*/ 290 w 668"/>
                    <a:gd name="T77" fmla="*/ 659 h 696"/>
                    <a:gd name="T78" fmla="*/ 327 w 668"/>
                    <a:gd name="T79" fmla="*/ 653 h 696"/>
                    <a:gd name="T80" fmla="*/ 364 w 668"/>
                    <a:gd name="T81" fmla="*/ 649 h 696"/>
                    <a:gd name="T82" fmla="*/ 400 w 668"/>
                    <a:gd name="T83" fmla="*/ 643 h 696"/>
                    <a:gd name="T84" fmla="*/ 438 w 668"/>
                    <a:gd name="T85" fmla="*/ 637 h 696"/>
                    <a:gd name="T86" fmla="*/ 475 w 668"/>
                    <a:gd name="T87" fmla="*/ 633 h 696"/>
                    <a:gd name="T88" fmla="*/ 513 w 668"/>
                    <a:gd name="T89" fmla="*/ 628 h 696"/>
                    <a:gd name="T90" fmla="*/ 551 w 668"/>
                    <a:gd name="T91" fmla="*/ 623 h 696"/>
                    <a:gd name="T92" fmla="*/ 590 w 668"/>
                    <a:gd name="T93" fmla="*/ 620 h 696"/>
                    <a:gd name="T94" fmla="*/ 629 w 668"/>
                    <a:gd name="T95" fmla="*/ 615 h 696"/>
                    <a:gd name="T96" fmla="*/ 668 w 668"/>
                    <a:gd name="T97" fmla="*/ 612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8" h="696">
                      <a:moveTo>
                        <a:pt x="668" y="612"/>
                      </a:moveTo>
                      <a:lnTo>
                        <a:pt x="663" y="537"/>
                      </a:lnTo>
                      <a:lnTo>
                        <a:pt x="657" y="462"/>
                      </a:lnTo>
                      <a:lnTo>
                        <a:pt x="650" y="387"/>
                      </a:lnTo>
                      <a:lnTo>
                        <a:pt x="642" y="312"/>
                      </a:lnTo>
                      <a:lnTo>
                        <a:pt x="631" y="236"/>
                      </a:lnTo>
                      <a:lnTo>
                        <a:pt x="621" y="159"/>
                      </a:lnTo>
                      <a:lnTo>
                        <a:pt x="608" y="80"/>
                      </a:lnTo>
                      <a:lnTo>
                        <a:pt x="595" y="0"/>
                      </a:lnTo>
                      <a:lnTo>
                        <a:pt x="555" y="5"/>
                      </a:lnTo>
                      <a:lnTo>
                        <a:pt x="517" y="10"/>
                      </a:lnTo>
                      <a:lnTo>
                        <a:pt x="478" y="16"/>
                      </a:lnTo>
                      <a:lnTo>
                        <a:pt x="440" y="23"/>
                      </a:lnTo>
                      <a:lnTo>
                        <a:pt x="403" y="31"/>
                      </a:lnTo>
                      <a:lnTo>
                        <a:pt x="365" y="39"/>
                      </a:lnTo>
                      <a:lnTo>
                        <a:pt x="328" y="47"/>
                      </a:lnTo>
                      <a:lnTo>
                        <a:pt x="291" y="57"/>
                      </a:lnTo>
                      <a:lnTo>
                        <a:pt x="255" y="66"/>
                      </a:lnTo>
                      <a:lnTo>
                        <a:pt x="219" y="76"/>
                      </a:lnTo>
                      <a:lnTo>
                        <a:pt x="182" y="85"/>
                      </a:lnTo>
                      <a:lnTo>
                        <a:pt x="145" y="95"/>
                      </a:lnTo>
                      <a:lnTo>
                        <a:pt x="109" y="105"/>
                      </a:lnTo>
                      <a:lnTo>
                        <a:pt x="73" y="114"/>
                      </a:lnTo>
                      <a:lnTo>
                        <a:pt x="37" y="123"/>
                      </a:lnTo>
                      <a:lnTo>
                        <a:pt x="0" y="133"/>
                      </a:lnTo>
                      <a:lnTo>
                        <a:pt x="13" y="205"/>
                      </a:lnTo>
                      <a:lnTo>
                        <a:pt x="25" y="278"/>
                      </a:lnTo>
                      <a:lnTo>
                        <a:pt x="36" y="348"/>
                      </a:lnTo>
                      <a:lnTo>
                        <a:pt x="46" y="418"/>
                      </a:lnTo>
                      <a:lnTo>
                        <a:pt x="54" y="487"/>
                      </a:lnTo>
                      <a:lnTo>
                        <a:pt x="62" y="557"/>
                      </a:lnTo>
                      <a:lnTo>
                        <a:pt x="69" y="626"/>
                      </a:lnTo>
                      <a:lnTo>
                        <a:pt x="76" y="696"/>
                      </a:lnTo>
                      <a:lnTo>
                        <a:pt x="112" y="690"/>
                      </a:lnTo>
                      <a:lnTo>
                        <a:pt x="147" y="683"/>
                      </a:lnTo>
                      <a:lnTo>
                        <a:pt x="183" y="677"/>
                      </a:lnTo>
                      <a:lnTo>
                        <a:pt x="219" y="672"/>
                      </a:lnTo>
                      <a:lnTo>
                        <a:pt x="255" y="665"/>
                      </a:lnTo>
                      <a:lnTo>
                        <a:pt x="290" y="659"/>
                      </a:lnTo>
                      <a:lnTo>
                        <a:pt x="327" y="653"/>
                      </a:lnTo>
                      <a:lnTo>
                        <a:pt x="364" y="649"/>
                      </a:lnTo>
                      <a:lnTo>
                        <a:pt x="400" y="643"/>
                      </a:lnTo>
                      <a:lnTo>
                        <a:pt x="438" y="637"/>
                      </a:lnTo>
                      <a:lnTo>
                        <a:pt x="475" y="633"/>
                      </a:lnTo>
                      <a:lnTo>
                        <a:pt x="513" y="628"/>
                      </a:lnTo>
                      <a:lnTo>
                        <a:pt x="551" y="623"/>
                      </a:lnTo>
                      <a:lnTo>
                        <a:pt x="590" y="620"/>
                      </a:lnTo>
                      <a:lnTo>
                        <a:pt x="629" y="615"/>
                      </a:lnTo>
                      <a:lnTo>
                        <a:pt x="668" y="612"/>
                      </a:lnTo>
                      <a:close/>
                    </a:path>
                  </a:pathLst>
                </a:custGeom>
                <a:solidFill>
                  <a:srgbClr val="EAEAE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nvGrpSpPr>
                <p:cNvPr id="143" name="Group 92"/>
                <p:cNvGrpSpPr>
                  <a:grpSpLocks/>
                </p:cNvGrpSpPr>
                <p:nvPr/>
              </p:nvGrpSpPr>
              <p:grpSpPr bwMode="auto">
                <a:xfrm>
                  <a:off x="2496" y="1017"/>
                  <a:ext cx="1038" cy="1047"/>
                  <a:chOff x="1529" y="1392"/>
                  <a:chExt cx="395" cy="500"/>
                </a:xfrm>
              </p:grpSpPr>
              <p:sp>
                <p:nvSpPr>
                  <p:cNvPr id="144" name="Freeform 93"/>
                  <p:cNvSpPr>
                    <a:spLocks/>
                  </p:cNvSpPr>
                  <p:nvPr/>
                </p:nvSpPr>
                <p:spPr bwMode="auto">
                  <a:xfrm>
                    <a:off x="1529" y="1719"/>
                    <a:ext cx="53" cy="55"/>
                  </a:xfrm>
                  <a:custGeom>
                    <a:avLst/>
                    <a:gdLst>
                      <a:gd name="T0" fmla="*/ 7 w 106"/>
                      <a:gd name="T1" fmla="*/ 0 h 111"/>
                      <a:gd name="T2" fmla="*/ 38 w 106"/>
                      <a:gd name="T3" fmla="*/ 1 h 111"/>
                      <a:gd name="T4" fmla="*/ 62 w 106"/>
                      <a:gd name="T5" fmla="*/ 5 h 111"/>
                      <a:gd name="T6" fmla="*/ 80 w 106"/>
                      <a:gd name="T7" fmla="*/ 13 h 111"/>
                      <a:gd name="T8" fmla="*/ 94 w 106"/>
                      <a:gd name="T9" fmla="*/ 24 h 111"/>
                      <a:gd name="T10" fmla="*/ 102 w 106"/>
                      <a:gd name="T11" fmla="*/ 39 h 111"/>
                      <a:gd name="T12" fmla="*/ 106 w 106"/>
                      <a:gd name="T13" fmla="*/ 59 h 111"/>
                      <a:gd name="T14" fmla="*/ 105 w 106"/>
                      <a:gd name="T15" fmla="*/ 82 h 111"/>
                      <a:gd name="T16" fmla="*/ 100 w 106"/>
                      <a:gd name="T17" fmla="*/ 111 h 111"/>
                      <a:gd name="T18" fmla="*/ 77 w 106"/>
                      <a:gd name="T19" fmla="*/ 111 h 111"/>
                      <a:gd name="T20" fmla="*/ 55 w 106"/>
                      <a:gd name="T21" fmla="*/ 105 h 111"/>
                      <a:gd name="T22" fmla="*/ 35 w 106"/>
                      <a:gd name="T23" fmla="*/ 95 h 111"/>
                      <a:gd name="T24" fmla="*/ 19 w 106"/>
                      <a:gd name="T25" fmla="*/ 81 h 111"/>
                      <a:gd name="T26" fmla="*/ 8 w 106"/>
                      <a:gd name="T27" fmla="*/ 63 h 111"/>
                      <a:gd name="T28" fmla="*/ 1 w 106"/>
                      <a:gd name="T29" fmla="*/ 44 h 111"/>
                      <a:gd name="T30" fmla="*/ 0 w 106"/>
                      <a:gd name="T31" fmla="*/ 22 h 111"/>
                      <a:gd name="T32" fmla="*/ 7 w 106"/>
                      <a:gd name="T33" fmla="*/ 0 h 111"/>
                      <a:gd name="T34" fmla="*/ 7 w 106"/>
                      <a:gd name="T3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11">
                        <a:moveTo>
                          <a:pt x="7" y="0"/>
                        </a:moveTo>
                        <a:lnTo>
                          <a:pt x="38" y="1"/>
                        </a:lnTo>
                        <a:lnTo>
                          <a:pt x="62" y="5"/>
                        </a:lnTo>
                        <a:lnTo>
                          <a:pt x="80" y="13"/>
                        </a:lnTo>
                        <a:lnTo>
                          <a:pt x="94" y="24"/>
                        </a:lnTo>
                        <a:lnTo>
                          <a:pt x="102" y="39"/>
                        </a:lnTo>
                        <a:lnTo>
                          <a:pt x="106" y="59"/>
                        </a:lnTo>
                        <a:lnTo>
                          <a:pt x="105" y="82"/>
                        </a:lnTo>
                        <a:lnTo>
                          <a:pt x="100" y="111"/>
                        </a:lnTo>
                        <a:lnTo>
                          <a:pt x="77" y="111"/>
                        </a:lnTo>
                        <a:lnTo>
                          <a:pt x="55" y="105"/>
                        </a:lnTo>
                        <a:lnTo>
                          <a:pt x="35" y="95"/>
                        </a:lnTo>
                        <a:lnTo>
                          <a:pt x="19" y="81"/>
                        </a:lnTo>
                        <a:lnTo>
                          <a:pt x="8" y="63"/>
                        </a:lnTo>
                        <a:lnTo>
                          <a:pt x="1" y="44"/>
                        </a:lnTo>
                        <a:lnTo>
                          <a:pt x="0" y="22"/>
                        </a:lnTo>
                        <a:lnTo>
                          <a:pt x="7" y="0"/>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5" name="Freeform 94"/>
                  <p:cNvSpPr>
                    <a:spLocks/>
                  </p:cNvSpPr>
                  <p:nvPr/>
                </p:nvSpPr>
                <p:spPr bwMode="auto">
                  <a:xfrm>
                    <a:off x="1535" y="1691"/>
                    <a:ext cx="73" cy="84"/>
                  </a:xfrm>
                  <a:custGeom>
                    <a:avLst/>
                    <a:gdLst>
                      <a:gd name="T0" fmla="*/ 103 w 148"/>
                      <a:gd name="T1" fmla="*/ 168 h 168"/>
                      <a:gd name="T2" fmla="*/ 110 w 148"/>
                      <a:gd name="T3" fmla="*/ 167 h 168"/>
                      <a:gd name="T4" fmla="*/ 115 w 148"/>
                      <a:gd name="T5" fmla="*/ 166 h 168"/>
                      <a:gd name="T6" fmla="*/ 120 w 148"/>
                      <a:gd name="T7" fmla="*/ 165 h 168"/>
                      <a:gd name="T8" fmla="*/ 126 w 148"/>
                      <a:gd name="T9" fmla="*/ 162 h 168"/>
                      <a:gd name="T10" fmla="*/ 130 w 148"/>
                      <a:gd name="T11" fmla="*/ 161 h 168"/>
                      <a:gd name="T12" fmla="*/ 136 w 148"/>
                      <a:gd name="T13" fmla="*/ 159 h 168"/>
                      <a:gd name="T14" fmla="*/ 142 w 148"/>
                      <a:gd name="T15" fmla="*/ 155 h 168"/>
                      <a:gd name="T16" fmla="*/ 148 w 148"/>
                      <a:gd name="T17" fmla="*/ 153 h 168"/>
                      <a:gd name="T18" fmla="*/ 148 w 148"/>
                      <a:gd name="T19" fmla="*/ 107 h 168"/>
                      <a:gd name="T20" fmla="*/ 148 w 148"/>
                      <a:gd name="T21" fmla="*/ 69 h 168"/>
                      <a:gd name="T22" fmla="*/ 144 w 148"/>
                      <a:gd name="T23" fmla="*/ 40 h 168"/>
                      <a:gd name="T24" fmla="*/ 136 w 148"/>
                      <a:gd name="T25" fmla="*/ 19 h 168"/>
                      <a:gd name="T26" fmla="*/ 121 w 148"/>
                      <a:gd name="T27" fmla="*/ 6 h 168"/>
                      <a:gd name="T28" fmla="*/ 98 w 148"/>
                      <a:gd name="T29" fmla="*/ 0 h 168"/>
                      <a:gd name="T30" fmla="*/ 63 w 148"/>
                      <a:gd name="T31" fmla="*/ 2 h 168"/>
                      <a:gd name="T32" fmla="*/ 16 w 148"/>
                      <a:gd name="T33" fmla="*/ 10 h 168"/>
                      <a:gd name="T34" fmla="*/ 0 w 148"/>
                      <a:gd name="T35" fmla="*/ 41 h 168"/>
                      <a:gd name="T36" fmla="*/ 39 w 148"/>
                      <a:gd name="T37" fmla="*/ 40 h 168"/>
                      <a:gd name="T38" fmla="*/ 68 w 148"/>
                      <a:gd name="T39" fmla="*/ 41 h 168"/>
                      <a:gd name="T40" fmla="*/ 89 w 148"/>
                      <a:gd name="T41" fmla="*/ 47 h 168"/>
                      <a:gd name="T42" fmla="*/ 103 w 148"/>
                      <a:gd name="T43" fmla="*/ 59 h 168"/>
                      <a:gd name="T44" fmla="*/ 110 w 148"/>
                      <a:gd name="T45" fmla="*/ 75 h 168"/>
                      <a:gd name="T46" fmla="*/ 112 w 148"/>
                      <a:gd name="T47" fmla="*/ 99 h 168"/>
                      <a:gd name="T48" fmla="*/ 108 w 148"/>
                      <a:gd name="T49" fmla="*/ 129 h 168"/>
                      <a:gd name="T50" fmla="*/ 103 w 148"/>
                      <a:gd name="T51" fmla="*/ 168 h 168"/>
                      <a:gd name="T52" fmla="*/ 103 w 148"/>
                      <a:gd name="T53"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 h="168">
                        <a:moveTo>
                          <a:pt x="103" y="168"/>
                        </a:moveTo>
                        <a:lnTo>
                          <a:pt x="110" y="167"/>
                        </a:lnTo>
                        <a:lnTo>
                          <a:pt x="115" y="166"/>
                        </a:lnTo>
                        <a:lnTo>
                          <a:pt x="120" y="165"/>
                        </a:lnTo>
                        <a:lnTo>
                          <a:pt x="126" y="162"/>
                        </a:lnTo>
                        <a:lnTo>
                          <a:pt x="130" y="161"/>
                        </a:lnTo>
                        <a:lnTo>
                          <a:pt x="136" y="159"/>
                        </a:lnTo>
                        <a:lnTo>
                          <a:pt x="142" y="155"/>
                        </a:lnTo>
                        <a:lnTo>
                          <a:pt x="148" y="153"/>
                        </a:lnTo>
                        <a:lnTo>
                          <a:pt x="148" y="107"/>
                        </a:lnTo>
                        <a:lnTo>
                          <a:pt x="148" y="69"/>
                        </a:lnTo>
                        <a:lnTo>
                          <a:pt x="144" y="40"/>
                        </a:lnTo>
                        <a:lnTo>
                          <a:pt x="136" y="19"/>
                        </a:lnTo>
                        <a:lnTo>
                          <a:pt x="121" y="6"/>
                        </a:lnTo>
                        <a:lnTo>
                          <a:pt x="98" y="0"/>
                        </a:lnTo>
                        <a:lnTo>
                          <a:pt x="63" y="2"/>
                        </a:lnTo>
                        <a:lnTo>
                          <a:pt x="16" y="10"/>
                        </a:lnTo>
                        <a:lnTo>
                          <a:pt x="0" y="41"/>
                        </a:lnTo>
                        <a:lnTo>
                          <a:pt x="39" y="40"/>
                        </a:lnTo>
                        <a:lnTo>
                          <a:pt x="68" y="41"/>
                        </a:lnTo>
                        <a:lnTo>
                          <a:pt x="89" y="47"/>
                        </a:lnTo>
                        <a:lnTo>
                          <a:pt x="103" y="59"/>
                        </a:lnTo>
                        <a:lnTo>
                          <a:pt x="110" y="75"/>
                        </a:lnTo>
                        <a:lnTo>
                          <a:pt x="112" y="99"/>
                        </a:lnTo>
                        <a:lnTo>
                          <a:pt x="108" y="129"/>
                        </a:lnTo>
                        <a:lnTo>
                          <a:pt x="103" y="168"/>
                        </a:lnTo>
                        <a:lnTo>
                          <a:pt x="103" y="1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6" name="Freeform 95"/>
                  <p:cNvSpPr>
                    <a:spLocks/>
                  </p:cNvSpPr>
                  <p:nvPr/>
                </p:nvSpPr>
                <p:spPr bwMode="auto">
                  <a:xfrm>
                    <a:off x="1547" y="1660"/>
                    <a:ext cx="85" cy="104"/>
                  </a:xfrm>
                  <a:custGeom>
                    <a:avLst/>
                    <a:gdLst>
                      <a:gd name="T0" fmla="*/ 135 w 172"/>
                      <a:gd name="T1" fmla="*/ 208 h 208"/>
                      <a:gd name="T2" fmla="*/ 172 w 172"/>
                      <a:gd name="T3" fmla="*/ 185 h 208"/>
                      <a:gd name="T4" fmla="*/ 172 w 172"/>
                      <a:gd name="T5" fmla="*/ 137 h 208"/>
                      <a:gd name="T6" fmla="*/ 172 w 172"/>
                      <a:gd name="T7" fmla="*/ 95 h 208"/>
                      <a:gd name="T8" fmla="*/ 171 w 172"/>
                      <a:gd name="T9" fmla="*/ 61 h 208"/>
                      <a:gd name="T10" fmla="*/ 164 w 172"/>
                      <a:gd name="T11" fmla="*/ 33 h 208"/>
                      <a:gd name="T12" fmla="*/ 150 w 172"/>
                      <a:gd name="T13" fmla="*/ 13 h 208"/>
                      <a:gd name="T14" fmla="*/ 126 w 172"/>
                      <a:gd name="T15" fmla="*/ 2 h 208"/>
                      <a:gd name="T16" fmla="*/ 89 w 172"/>
                      <a:gd name="T17" fmla="*/ 0 h 208"/>
                      <a:gd name="T18" fmla="*/ 35 w 172"/>
                      <a:gd name="T19" fmla="*/ 7 h 208"/>
                      <a:gd name="T20" fmla="*/ 0 w 172"/>
                      <a:gd name="T21" fmla="*/ 56 h 208"/>
                      <a:gd name="T22" fmla="*/ 53 w 172"/>
                      <a:gd name="T23" fmla="*/ 45 h 208"/>
                      <a:gd name="T24" fmla="*/ 91 w 172"/>
                      <a:gd name="T25" fmla="*/ 41 h 208"/>
                      <a:gd name="T26" fmla="*/ 116 w 172"/>
                      <a:gd name="T27" fmla="*/ 46 h 208"/>
                      <a:gd name="T28" fmla="*/ 130 w 172"/>
                      <a:gd name="T29" fmla="*/ 60 h 208"/>
                      <a:gd name="T30" fmla="*/ 137 w 172"/>
                      <a:gd name="T31" fmla="*/ 83 h 208"/>
                      <a:gd name="T32" fmla="*/ 139 w 172"/>
                      <a:gd name="T33" fmla="*/ 115 h 208"/>
                      <a:gd name="T34" fmla="*/ 137 w 172"/>
                      <a:gd name="T35" fmla="*/ 156 h 208"/>
                      <a:gd name="T36" fmla="*/ 135 w 172"/>
                      <a:gd name="T37" fmla="*/ 208 h 208"/>
                      <a:gd name="T38" fmla="*/ 135 w 172"/>
                      <a:gd name="T39"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208">
                        <a:moveTo>
                          <a:pt x="135" y="208"/>
                        </a:moveTo>
                        <a:lnTo>
                          <a:pt x="172" y="185"/>
                        </a:lnTo>
                        <a:lnTo>
                          <a:pt x="172" y="137"/>
                        </a:lnTo>
                        <a:lnTo>
                          <a:pt x="172" y="95"/>
                        </a:lnTo>
                        <a:lnTo>
                          <a:pt x="171" y="61"/>
                        </a:lnTo>
                        <a:lnTo>
                          <a:pt x="164" y="33"/>
                        </a:lnTo>
                        <a:lnTo>
                          <a:pt x="150" y="13"/>
                        </a:lnTo>
                        <a:lnTo>
                          <a:pt x="126" y="2"/>
                        </a:lnTo>
                        <a:lnTo>
                          <a:pt x="89" y="0"/>
                        </a:lnTo>
                        <a:lnTo>
                          <a:pt x="35" y="7"/>
                        </a:lnTo>
                        <a:lnTo>
                          <a:pt x="0" y="56"/>
                        </a:lnTo>
                        <a:lnTo>
                          <a:pt x="53" y="45"/>
                        </a:lnTo>
                        <a:lnTo>
                          <a:pt x="91" y="41"/>
                        </a:lnTo>
                        <a:lnTo>
                          <a:pt x="116" y="46"/>
                        </a:lnTo>
                        <a:lnTo>
                          <a:pt x="130" y="60"/>
                        </a:lnTo>
                        <a:lnTo>
                          <a:pt x="137" y="83"/>
                        </a:lnTo>
                        <a:lnTo>
                          <a:pt x="139" y="115"/>
                        </a:lnTo>
                        <a:lnTo>
                          <a:pt x="137" y="156"/>
                        </a:lnTo>
                        <a:lnTo>
                          <a:pt x="135" y="208"/>
                        </a:lnTo>
                        <a:lnTo>
                          <a:pt x="135" y="2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 name="Freeform 96"/>
                  <p:cNvSpPr>
                    <a:spLocks/>
                  </p:cNvSpPr>
                  <p:nvPr/>
                </p:nvSpPr>
                <p:spPr bwMode="auto">
                  <a:xfrm>
                    <a:off x="1567" y="1626"/>
                    <a:ext cx="94" cy="123"/>
                  </a:xfrm>
                  <a:custGeom>
                    <a:avLst/>
                    <a:gdLst>
                      <a:gd name="T0" fmla="*/ 141 w 186"/>
                      <a:gd name="T1" fmla="*/ 244 h 244"/>
                      <a:gd name="T2" fmla="*/ 186 w 186"/>
                      <a:gd name="T3" fmla="*/ 209 h 244"/>
                      <a:gd name="T4" fmla="*/ 184 w 186"/>
                      <a:gd name="T5" fmla="*/ 177 h 244"/>
                      <a:gd name="T6" fmla="*/ 183 w 186"/>
                      <a:gd name="T7" fmla="*/ 147 h 244"/>
                      <a:gd name="T8" fmla="*/ 183 w 186"/>
                      <a:gd name="T9" fmla="*/ 121 h 244"/>
                      <a:gd name="T10" fmla="*/ 183 w 186"/>
                      <a:gd name="T11" fmla="*/ 97 h 244"/>
                      <a:gd name="T12" fmla="*/ 182 w 186"/>
                      <a:gd name="T13" fmla="*/ 75 h 244"/>
                      <a:gd name="T14" fmla="*/ 180 w 186"/>
                      <a:gd name="T15" fmla="*/ 56 h 244"/>
                      <a:gd name="T16" fmla="*/ 177 w 186"/>
                      <a:gd name="T17" fmla="*/ 40 h 244"/>
                      <a:gd name="T18" fmla="*/ 173 w 186"/>
                      <a:gd name="T19" fmla="*/ 26 h 244"/>
                      <a:gd name="T20" fmla="*/ 166 w 186"/>
                      <a:gd name="T21" fmla="*/ 16 h 244"/>
                      <a:gd name="T22" fmla="*/ 156 w 186"/>
                      <a:gd name="T23" fmla="*/ 8 h 244"/>
                      <a:gd name="T24" fmla="*/ 145 w 186"/>
                      <a:gd name="T25" fmla="*/ 2 h 244"/>
                      <a:gd name="T26" fmla="*/ 129 w 186"/>
                      <a:gd name="T27" fmla="*/ 0 h 244"/>
                      <a:gd name="T28" fmla="*/ 109 w 186"/>
                      <a:gd name="T29" fmla="*/ 1 h 244"/>
                      <a:gd name="T30" fmla="*/ 86 w 186"/>
                      <a:gd name="T31" fmla="*/ 3 h 244"/>
                      <a:gd name="T32" fmla="*/ 57 w 186"/>
                      <a:gd name="T33" fmla="*/ 9 h 244"/>
                      <a:gd name="T34" fmla="*/ 24 w 186"/>
                      <a:gd name="T35" fmla="*/ 18 h 244"/>
                      <a:gd name="T36" fmla="*/ 0 w 186"/>
                      <a:gd name="T37" fmla="*/ 57 h 244"/>
                      <a:gd name="T38" fmla="*/ 32 w 186"/>
                      <a:gd name="T39" fmla="*/ 48 h 244"/>
                      <a:gd name="T40" fmla="*/ 61 w 186"/>
                      <a:gd name="T41" fmla="*/ 42 h 244"/>
                      <a:gd name="T42" fmla="*/ 84 w 186"/>
                      <a:gd name="T43" fmla="*/ 39 h 244"/>
                      <a:gd name="T44" fmla="*/ 102 w 186"/>
                      <a:gd name="T45" fmla="*/ 40 h 244"/>
                      <a:gd name="T46" fmla="*/ 118 w 186"/>
                      <a:gd name="T47" fmla="*/ 44 h 244"/>
                      <a:gd name="T48" fmla="*/ 130 w 186"/>
                      <a:gd name="T49" fmla="*/ 49 h 244"/>
                      <a:gd name="T50" fmla="*/ 138 w 186"/>
                      <a:gd name="T51" fmla="*/ 59 h 244"/>
                      <a:gd name="T52" fmla="*/ 145 w 186"/>
                      <a:gd name="T53" fmla="*/ 70 h 244"/>
                      <a:gd name="T54" fmla="*/ 148 w 186"/>
                      <a:gd name="T55" fmla="*/ 84 h 244"/>
                      <a:gd name="T56" fmla="*/ 150 w 186"/>
                      <a:gd name="T57" fmla="*/ 101 h 244"/>
                      <a:gd name="T58" fmla="*/ 151 w 186"/>
                      <a:gd name="T59" fmla="*/ 120 h 244"/>
                      <a:gd name="T60" fmla="*/ 150 w 186"/>
                      <a:gd name="T61" fmla="*/ 140 h 244"/>
                      <a:gd name="T62" fmla="*/ 147 w 186"/>
                      <a:gd name="T63" fmla="*/ 163 h 244"/>
                      <a:gd name="T64" fmla="*/ 145 w 186"/>
                      <a:gd name="T65" fmla="*/ 189 h 244"/>
                      <a:gd name="T66" fmla="*/ 144 w 186"/>
                      <a:gd name="T67" fmla="*/ 215 h 244"/>
                      <a:gd name="T68" fmla="*/ 141 w 186"/>
                      <a:gd name="T69" fmla="*/ 244 h 244"/>
                      <a:gd name="T70" fmla="*/ 141 w 186"/>
                      <a:gd name="T71"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 h="244">
                        <a:moveTo>
                          <a:pt x="141" y="244"/>
                        </a:moveTo>
                        <a:lnTo>
                          <a:pt x="186" y="209"/>
                        </a:lnTo>
                        <a:lnTo>
                          <a:pt x="184" y="177"/>
                        </a:lnTo>
                        <a:lnTo>
                          <a:pt x="183" y="147"/>
                        </a:lnTo>
                        <a:lnTo>
                          <a:pt x="183" y="121"/>
                        </a:lnTo>
                        <a:lnTo>
                          <a:pt x="183" y="97"/>
                        </a:lnTo>
                        <a:lnTo>
                          <a:pt x="182" y="75"/>
                        </a:lnTo>
                        <a:lnTo>
                          <a:pt x="180" y="56"/>
                        </a:lnTo>
                        <a:lnTo>
                          <a:pt x="177" y="40"/>
                        </a:lnTo>
                        <a:lnTo>
                          <a:pt x="173" y="26"/>
                        </a:lnTo>
                        <a:lnTo>
                          <a:pt x="166" y="16"/>
                        </a:lnTo>
                        <a:lnTo>
                          <a:pt x="156" y="8"/>
                        </a:lnTo>
                        <a:lnTo>
                          <a:pt x="145" y="2"/>
                        </a:lnTo>
                        <a:lnTo>
                          <a:pt x="129" y="0"/>
                        </a:lnTo>
                        <a:lnTo>
                          <a:pt x="109" y="1"/>
                        </a:lnTo>
                        <a:lnTo>
                          <a:pt x="86" y="3"/>
                        </a:lnTo>
                        <a:lnTo>
                          <a:pt x="57" y="9"/>
                        </a:lnTo>
                        <a:lnTo>
                          <a:pt x="24" y="18"/>
                        </a:lnTo>
                        <a:lnTo>
                          <a:pt x="0" y="57"/>
                        </a:lnTo>
                        <a:lnTo>
                          <a:pt x="32" y="48"/>
                        </a:lnTo>
                        <a:lnTo>
                          <a:pt x="61" y="42"/>
                        </a:lnTo>
                        <a:lnTo>
                          <a:pt x="84" y="39"/>
                        </a:lnTo>
                        <a:lnTo>
                          <a:pt x="102" y="40"/>
                        </a:lnTo>
                        <a:lnTo>
                          <a:pt x="118" y="44"/>
                        </a:lnTo>
                        <a:lnTo>
                          <a:pt x="130" y="49"/>
                        </a:lnTo>
                        <a:lnTo>
                          <a:pt x="138" y="59"/>
                        </a:lnTo>
                        <a:lnTo>
                          <a:pt x="145" y="70"/>
                        </a:lnTo>
                        <a:lnTo>
                          <a:pt x="148" y="84"/>
                        </a:lnTo>
                        <a:lnTo>
                          <a:pt x="150" y="101"/>
                        </a:lnTo>
                        <a:lnTo>
                          <a:pt x="151" y="120"/>
                        </a:lnTo>
                        <a:lnTo>
                          <a:pt x="150" y="140"/>
                        </a:lnTo>
                        <a:lnTo>
                          <a:pt x="147" y="163"/>
                        </a:lnTo>
                        <a:lnTo>
                          <a:pt x="145" y="189"/>
                        </a:lnTo>
                        <a:lnTo>
                          <a:pt x="144" y="215"/>
                        </a:lnTo>
                        <a:lnTo>
                          <a:pt x="141" y="244"/>
                        </a:lnTo>
                        <a:lnTo>
                          <a:pt x="141" y="2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8" name="Freeform 97"/>
                  <p:cNvSpPr>
                    <a:spLocks/>
                  </p:cNvSpPr>
                  <p:nvPr/>
                </p:nvSpPr>
                <p:spPr bwMode="auto">
                  <a:xfrm>
                    <a:off x="1584" y="1392"/>
                    <a:ext cx="278" cy="361"/>
                  </a:xfrm>
                  <a:custGeom>
                    <a:avLst/>
                    <a:gdLst>
                      <a:gd name="T0" fmla="*/ 388 w 556"/>
                      <a:gd name="T1" fmla="*/ 720 h 722"/>
                      <a:gd name="T2" fmla="*/ 444 w 556"/>
                      <a:gd name="T3" fmla="*/ 683 h 722"/>
                      <a:gd name="T4" fmla="*/ 484 w 556"/>
                      <a:gd name="T5" fmla="*/ 610 h 722"/>
                      <a:gd name="T6" fmla="*/ 515 w 556"/>
                      <a:gd name="T7" fmla="*/ 521 h 722"/>
                      <a:gd name="T8" fmla="*/ 540 w 556"/>
                      <a:gd name="T9" fmla="*/ 434 h 722"/>
                      <a:gd name="T10" fmla="*/ 551 w 556"/>
                      <a:gd name="T11" fmla="*/ 379 h 722"/>
                      <a:gd name="T12" fmla="*/ 536 w 556"/>
                      <a:gd name="T13" fmla="*/ 350 h 722"/>
                      <a:gd name="T14" fmla="*/ 502 w 556"/>
                      <a:gd name="T15" fmla="*/ 301 h 722"/>
                      <a:gd name="T16" fmla="*/ 484 w 556"/>
                      <a:gd name="T17" fmla="*/ 274 h 722"/>
                      <a:gd name="T18" fmla="*/ 476 w 556"/>
                      <a:gd name="T19" fmla="*/ 261 h 722"/>
                      <a:gd name="T20" fmla="*/ 429 w 556"/>
                      <a:gd name="T21" fmla="*/ 191 h 722"/>
                      <a:gd name="T22" fmla="*/ 433 w 556"/>
                      <a:gd name="T23" fmla="*/ 30 h 722"/>
                      <a:gd name="T24" fmla="*/ 389 w 556"/>
                      <a:gd name="T25" fmla="*/ 75 h 722"/>
                      <a:gd name="T26" fmla="*/ 346 w 556"/>
                      <a:gd name="T27" fmla="*/ 120 h 722"/>
                      <a:gd name="T28" fmla="*/ 350 w 556"/>
                      <a:gd name="T29" fmla="*/ 225 h 722"/>
                      <a:gd name="T30" fmla="*/ 339 w 556"/>
                      <a:gd name="T31" fmla="*/ 323 h 722"/>
                      <a:gd name="T32" fmla="*/ 317 w 556"/>
                      <a:gd name="T33" fmla="*/ 328 h 722"/>
                      <a:gd name="T34" fmla="*/ 311 w 556"/>
                      <a:gd name="T35" fmla="*/ 149 h 722"/>
                      <a:gd name="T36" fmla="*/ 295 w 556"/>
                      <a:gd name="T37" fmla="*/ 195 h 722"/>
                      <a:gd name="T38" fmla="*/ 281 w 556"/>
                      <a:gd name="T39" fmla="*/ 274 h 722"/>
                      <a:gd name="T40" fmla="*/ 257 w 556"/>
                      <a:gd name="T41" fmla="*/ 157 h 722"/>
                      <a:gd name="T42" fmla="*/ 241 w 556"/>
                      <a:gd name="T43" fmla="*/ 196 h 722"/>
                      <a:gd name="T44" fmla="*/ 230 w 556"/>
                      <a:gd name="T45" fmla="*/ 237 h 722"/>
                      <a:gd name="T46" fmla="*/ 203 w 556"/>
                      <a:gd name="T47" fmla="*/ 151 h 722"/>
                      <a:gd name="T48" fmla="*/ 153 w 556"/>
                      <a:gd name="T49" fmla="*/ 117 h 722"/>
                      <a:gd name="T50" fmla="*/ 114 w 556"/>
                      <a:gd name="T51" fmla="*/ 70 h 722"/>
                      <a:gd name="T52" fmla="*/ 78 w 556"/>
                      <a:gd name="T53" fmla="*/ 68 h 722"/>
                      <a:gd name="T54" fmla="*/ 81 w 556"/>
                      <a:gd name="T55" fmla="*/ 158 h 722"/>
                      <a:gd name="T56" fmla="*/ 107 w 556"/>
                      <a:gd name="T57" fmla="*/ 245 h 722"/>
                      <a:gd name="T58" fmla="*/ 71 w 556"/>
                      <a:gd name="T59" fmla="*/ 369 h 722"/>
                      <a:gd name="T60" fmla="*/ 98 w 556"/>
                      <a:gd name="T61" fmla="*/ 378 h 722"/>
                      <a:gd name="T62" fmla="*/ 123 w 556"/>
                      <a:gd name="T63" fmla="*/ 387 h 722"/>
                      <a:gd name="T64" fmla="*/ 109 w 556"/>
                      <a:gd name="T65" fmla="*/ 393 h 722"/>
                      <a:gd name="T66" fmla="*/ 76 w 556"/>
                      <a:gd name="T67" fmla="*/ 397 h 722"/>
                      <a:gd name="T68" fmla="*/ 43 w 556"/>
                      <a:gd name="T69" fmla="*/ 401 h 722"/>
                      <a:gd name="T70" fmla="*/ 69 w 556"/>
                      <a:gd name="T71" fmla="*/ 442 h 722"/>
                      <a:gd name="T72" fmla="*/ 134 w 556"/>
                      <a:gd name="T73" fmla="*/ 437 h 722"/>
                      <a:gd name="T74" fmla="*/ 166 w 556"/>
                      <a:gd name="T75" fmla="*/ 467 h 722"/>
                      <a:gd name="T76" fmla="*/ 174 w 556"/>
                      <a:gd name="T77" fmla="*/ 526 h 722"/>
                      <a:gd name="T78" fmla="*/ 171 w 556"/>
                      <a:gd name="T79" fmla="*/ 608 h 722"/>
                      <a:gd name="T80" fmla="*/ 234 w 556"/>
                      <a:gd name="T81" fmla="*/ 620 h 722"/>
                      <a:gd name="T82" fmla="*/ 350 w 556"/>
                      <a:gd name="T83" fmla="*/ 452 h 722"/>
                      <a:gd name="T84" fmla="*/ 335 w 556"/>
                      <a:gd name="T85" fmla="*/ 517 h 722"/>
                      <a:gd name="T86" fmla="*/ 316 w 556"/>
                      <a:gd name="T87" fmla="*/ 582 h 722"/>
                      <a:gd name="T88" fmla="*/ 306 w 556"/>
                      <a:gd name="T89" fmla="*/ 636 h 722"/>
                      <a:gd name="T90" fmla="*/ 320 w 556"/>
                      <a:gd name="T91" fmla="*/ 670 h 722"/>
                      <a:gd name="T92" fmla="*/ 336 w 556"/>
                      <a:gd name="T93" fmla="*/ 70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6" h="722">
                        <a:moveTo>
                          <a:pt x="341" y="716"/>
                        </a:moveTo>
                        <a:lnTo>
                          <a:pt x="365" y="722"/>
                        </a:lnTo>
                        <a:lnTo>
                          <a:pt x="388" y="720"/>
                        </a:lnTo>
                        <a:lnTo>
                          <a:pt x="408" y="713"/>
                        </a:lnTo>
                        <a:lnTo>
                          <a:pt x="426" y="700"/>
                        </a:lnTo>
                        <a:lnTo>
                          <a:pt x="444" y="683"/>
                        </a:lnTo>
                        <a:lnTo>
                          <a:pt x="459" y="661"/>
                        </a:lnTo>
                        <a:lnTo>
                          <a:pt x="472" y="637"/>
                        </a:lnTo>
                        <a:lnTo>
                          <a:pt x="484" y="610"/>
                        </a:lnTo>
                        <a:lnTo>
                          <a:pt x="495" y="582"/>
                        </a:lnTo>
                        <a:lnTo>
                          <a:pt x="506" y="552"/>
                        </a:lnTo>
                        <a:lnTo>
                          <a:pt x="515" y="521"/>
                        </a:lnTo>
                        <a:lnTo>
                          <a:pt x="524" y="491"/>
                        </a:lnTo>
                        <a:lnTo>
                          <a:pt x="532" y="462"/>
                        </a:lnTo>
                        <a:lnTo>
                          <a:pt x="540" y="434"/>
                        </a:lnTo>
                        <a:lnTo>
                          <a:pt x="548" y="409"/>
                        </a:lnTo>
                        <a:lnTo>
                          <a:pt x="556" y="387"/>
                        </a:lnTo>
                        <a:lnTo>
                          <a:pt x="551" y="379"/>
                        </a:lnTo>
                        <a:lnTo>
                          <a:pt x="544" y="369"/>
                        </a:lnTo>
                        <a:lnTo>
                          <a:pt x="538" y="358"/>
                        </a:lnTo>
                        <a:lnTo>
                          <a:pt x="536" y="350"/>
                        </a:lnTo>
                        <a:lnTo>
                          <a:pt x="408" y="592"/>
                        </a:lnTo>
                        <a:lnTo>
                          <a:pt x="513" y="319"/>
                        </a:lnTo>
                        <a:lnTo>
                          <a:pt x="502" y="301"/>
                        </a:lnTo>
                        <a:lnTo>
                          <a:pt x="392" y="487"/>
                        </a:lnTo>
                        <a:lnTo>
                          <a:pt x="486" y="276"/>
                        </a:lnTo>
                        <a:lnTo>
                          <a:pt x="484" y="274"/>
                        </a:lnTo>
                        <a:lnTo>
                          <a:pt x="482" y="270"/>
                        </a:lnTo>
                        <a:lnTo>
                          <a:pt x="478" y="265"/>
                        </a:lnTo>
                        <a:lnTo>
                          <a:pt x="476" y="261"/>
                        </a:lnTo>
                        <a:lnTo>
                          <a:pt x="381" y="350"/>
                        </a:lnTo>
                        <a:lnTo>
                          <a:pt x="455" y="227"/>
                        </a:lnTo>
                        <a:lnTo>
                          <a:pt x="429" y="191"/>
                        </a:lnTo>
                        <a:lnTo>
                          <a:pt x="462" y="0"/>
                        </a:lnTo>
                        <a:lnTo>
                          <a:pt x="448" y="15"/>
                        </a:lnTo>
                        <a:lnTo>
                          <a:pt x="433" y="30"/>
                        </a:lnTo>
                        <a:lnTo>
                          <a:pt x="419" y="45"/>
                        </a:lnTo>
                        <a:lnTo>
                          <a:pt x="404" y="60"/>
                        </a:lnTo>
                        <a:lnTo>
                          <a:pt x="389" y="75"/>
                        </a:lnTo>
                        <a:lnTo>
                          <a:pt x="374" y="90"/>
                        </a:lnTo>
                        <a:lnTo>
                          <a:pt x="361" y="105"/>
                        </a:lnTo>
                        <a:lnTo>
                          <a:pt x="346" y="120"/>
                        </a:lnTo>
                        <a:lnTo>
                          <a:pt x="348" y="156"/>
                        </a:lnTo>
                        <a:lnTo>
                          <a:pt x="349" y="190"/>
                        </a:lnTo>
                        <a:lnTo>
                          <a:pt x="350" y="225"/>
                        </a:lnTo>
                        <a:lnTo>
                          <a:pt x="349" y="258"/>
                        </a:lnTo>
                        <a:lnTo>
                          <a:pt x="346" y="290"/>
                        </a:lnTo>
                        <a:lnTo>
                          <a:pt x="339" y="323"/>
                        </a:lnTo>
                        <a:lnTo>
                          <a:pt x="328" y="356"/>
                        </a:lnTo>
                        <a:lnTo>
                          <a:pt x="312" y="389"/>
                        </a:lnTo>
                        <a:lnTo>
                          <a:pt x="317" y="328"/>
                        </a:lnTo>
                        <a:lnTo>
                          <a:pt x="320" y="268"/>
                        </a:lnTo>
                        <a:lnTo>
                          <a:pt x="319" y="210"/>
                        </a:lnTo>
                        <a:lnTo>
                          <a:pt x="311" y="149"/>
                        </a:lnTo>
                        <a:lnTo>
                          <a:pt x="305" y="157"/>
                        </a:lnTo>
                        <a:lnTo>
                          <a:pt x="301" y="173"/>
                        </a:lnTo>
                        <a:lnTo>
                          <a:pt x="295" y="195"/>
                        </a:lnTo>
                        <a:lnTo>
                          <a:pt x="290" y="221"/>
                        </a:lnTo>
                        <a:lnTo>
                          <a:pt x="286" y="249"/>
                        </a:lnTo>
                        <a:lnTo>
                          <a:pt x="281" y="274"/>
                        </a:lnTo>
                        <a:lnTo>
                          <a:pt x="277" y="296"/>
                        </a:lnTo>
                        <a:lnTo>
                          <a:pt x="273" y="311"/>
                        </a:lnTo>
                        <a:lnTo>
                          <a:pt x="257" y="157"/>
                        </a:lnTo>
                        <a:lnTo>
                          <a:pt x="250" y="169"/>
                        </a:lnTo>
                        <a:lnTo>
                          <a:pt x="245" y="182"/>
                        </a:lnTo>
                        <a:lnTo>
                          <a:pt x="241" y="196"/>
                        </a:lnTo>
                        <a:lnTo>
                          <a:pt x="237" y="210"/>
                        </a:lnTo>
                        <a:lnTo>
                          <a:pt x="234" y="223"/>
                        </a:lnTo>
                        <a:lnTo>
                          <a:pt x="230" y="237"/>
                        </a:lnTo>
                        <a:lnTo>
                          <a:pt x="227" y="251"/>
                        </a:lnTo>
                        <a:lnTo>
                          <a:pt x="221" y="265"/>
                        </a:lnTo>
                        <a:lnTo>
                          <a:pt x="203" y="151"/>
                        </a:lnTo>
                        <a:lnTo>
                          <a:pt x="184" y="143"/>
                        </a:lnTo>
                        <a:lnTo>
                          <a:pt x="168" y="131"/>
                        </a:lnTo>
                        <a:lnTo>
                          <a:pt x="153" y="117"/>
                        </a:lnTo>
                        <a:lnTo>
                          <a:pt x="139" y="103"/>
                        </a:lnTo>
                        <a:lnTo>
                          <a:pt x="127" y="86"/>
                        </a:lnTo>
                        <a:lnTo>
                          <a:pt x="114" y="70"/>
                        </a:lnTo>
                        <a:lnTo>
                          <a:pt x="100" y="54"/>
                        </a:lnTo>
                        <a:lnTo>
                          <a:pt x="86" y="39"/>
                        </a:lnTo>
                        <a:lnTo>
                          <a:pt x="78" y="68"/>
                        </a:lnTo>
                        <a:lnTo>
                          <a:pt x="75" y="97"/>
                        </a:lnTo>
                        <a:lnTo>
                          <a:pt x="76" y="127"/>
                        </a:lnTo>
                        <a:lnTo>
                          <a:pt x="81" y="158"/>
                        </a:lnTo>
                        <a:lnTo>
                          <a:pt x="88" y="188"/>
                        </a:lnTo>
                        <a:lnTo>
                          <a:pt x="97" y="218"/>
                        </a:lnTo>
                        <a:lnTo>
                          <a:pt x="107" y="245"/>
                        </a:lnTo>
                        <a:lnTo>
                          <a:pt x="116" y="273"/>
                        </a:lnTo>
                        <a:lnTo>
                          <a:pt x="63" y="365"/>
                        </a:lnTo>
                        <a:lnTo>
                          <a:pt x="71" y="369"/>
                        </a:lnTo>
                        <a:lnTo>
                          <a:pt x="81" y="371"/>
                        </a:lnTo>
                        <a:lnTo>
                          <a:pt x="89" y="374"/>
                        </a:lnTo>
                        <a:lnTo>
                          <a:pt x="98" y="378"/>
                        </a:lnTo>
                        <a:lnTo>
                          <a:pt x="106" y="381"/>
                        </a:lnTo>
                        <a:lnTo>
                          <a:pt x="115" y="385"/>
                        </a:lnTo>
                        <a:lnTo>
                          <a:pt x="123" y="387"/>
                        </a:lnTo>
                        <a:lnTo>
                          <a:pt x="133" y="390"/>
                        </a:lnTo>
                        <a:lnTo>
                          <a:pt x="121" y="392"/>
                        </a:lnTo>
                        <a:lnTo>
                          <a:pt x="109" y="393"/>
                        </a:lnTo>
                        <a:lnTo>
                          <a:pt x="99" y="395"/>
                        </a:lnTo>
                        <a:lnTo>
                          <a:pt x="88" y="396"/>
                        </a:lnTo>
                        <a:lnTo>
                          <a:pt x="76" y="397"/>
                        </a:lnTo>
                        <a:lnTo>
                          <a:pt x="66" y="399"/>
                        </a:lnTo>
                        <a:lnTo>
                          <a:pt x="54" y="400"/>
                        </a:lnTo>
                        <a:lnTo>
                          <a:pt x="43" y="401"/>
                        </a:lnTo>
                        <a:lnTo>
                          <a:pt x="0" y="471"/>
                        </a:lnTo>
                        <a:lnTo>
                          <a:pt x="37" y="454"/>
                        </a:lnTo>
                        <a:lnTo>
                          <a:pt x="69" y="442"/>
                        </a:lnTo>
                        <a:lnTo>
                          <a:pt x="95" y="435"/>
                        </a:lnTo>
                        <a:lnTo>
                          <a:pt x="116" y="434"/>
                        </a:lnTo>
                        <a:lnTo>
                          <a:pt x="134" y="437"/>
                        </a:lnTo>
                        <a:lnTo>
                          <a:pt x="148" y="442"/>
                        </a:lnTo>
                        <a:lnTo>
                          <a:pt x="158" y="453"/>
                        </a:lnTo>
                        <a:lnTo>
                          <a:pt x="166" y="467"/>
                        </a:lnTo>
                        <a:lnTo>
                          <a:pt x="171" y="484"/>
                        </a:lnTo>
                        <a:lnTo>
                          <a:pt x="173" y="503"/>
                        </a:lnTo>
                        <a:lnTo>
                          <a:pt x="174" y="526"/>
                        </a:lnTo>
                        <a:lnTo>
                          <a:pt x="173" y="552"/>
                        </a:lnTo>
                        <a:lnTo>
                          <a:pt x="172" y="579"/>
                        </a:lnTo>
                        <a:lnTo>
                          <a:pt x="171" y="608"/>
                        </a:lnTo>
                        <a:lnTo>
                          <a:pt x="169" y="638"/>
                        </a:lnTo>
                        <a:lnTo>
                          <a:pt x="168" y="670"/>
                        </a:lnTo>
                        <a:lnTo>
                          <a:pt x="234" y="620"/>
                        </a:lnTo>
                        <a:lnTo>
                          <a:pt x="230" y="475"/>
                        </a:lnTo>
                        <a:lnTo>
                          <a:pt x="270" y="589"/>
                        </a:lnTo>
                        <a:lnTo>
                          <a:pt x="350" y="452"/>
                        </a:lnTo>
                        <a:lnTo>
                          <a:pt x="346" y="473"/>
                        </a:lnTo>
                        <a:lnTo>
                          <a:pt x="340" y="495"/>
                        </a:lnTo>
                        <a:lnTo>
                          <a:pt x="335" y="517"/>
                        </a:lnTo>
                        <a:lnTo>
                          <a:pt x="328" y="539"/>
                        </a:lnTo>
                        <a:lnTo>
                          <a:pt x="323" y="561"/>
                        </a:lnTo>
                        <a:lnTo>
                          <a:pt x="316" y="582"/>
                        </a:lnTo>
                        <a:lnTo>
                          <a:pt x="310" y="604"/>
                        </a:lnTo>
                        <a:lnTo>
                          <a:pt x="303" y="624"/>
                        </a:lnTo>
                        <a:lnTo>
                          <a:pt x="306" y="636"/>
                        </a:lnTo>
                        <a:lnTo>
                          <a:pt x="311" y="647"/>
                        </a:lnTo>
                        <a:lnTo>
                          <a:pt x="316" y="659"/>
                        </a:lnTo>
                        <a:lnTo>
                          <a:pt x="320" y="670"/>
                        </a:lnTo>
                        <a:lnTo>
                          <a:pt x="326" y="682"/>
                        </a:lnTo>
                        <a:lnTo>
                          <a:pt x="332" y="693"/>
                        </a:lnTo>
                        <a:lnTo>
                          <a:pt x="336" y="705"/>
                        </a:lnTo>
                        <a:lnTo>
                          <a:pt x="341" y="716"/>
                        </a:lnTo>
                        <a:lnTo>
                          <a:pt x="341" y="7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 name="Freeform 98"/>
                  <p:cNvSpPr>
                    <a:spLocks/>
                  </p:cNvSpPr>
                  <p:nvPr/>
                </p:nvSpPr>
                <p:spPr bwMode="auto">
                  <a:xfrm>
                    <a:off x="1757" y="1610"/>
                    <a:ext cx="136" cy="206"/>
                  </a:xfrm>
                  <a:custGeom>
                    <a:avLst/>
                    <a:gdLst>
                      <a:gd name="T0" fmla="*/ 0 w 272"/>
                      <a:gd name="T1" fmla="*/ 411 h 411"/>
                      <a:gd name="T2" fmla="*/ 0 w 272"/>
                      <a:gd name="T3" fmla="*/ 314 h 411"/>
                      <a:gd name="T4" fmla="*/ 26 w 272"/>
                      <a:gd name="T5" fmla="*/ 323 h 411"/>
                      <a:gd name="T6" fmla="*/ 52 w 272"/>
                      <a:gd name="T7" fmla="*/ 326 h 411"/>
                      <a:gd name="T8" fmla="*/ 74 w 272"/>
                      <a:gd name="T9" fmla="*/ 321 h 411"/>
                      <a:gd name="T10" fmla="*/ 94 w 272"/>
                      <a:gd name="T11" fmla="*/ 312 h 411"/>
                      <a:gd name="T12" fmla="*/ 113 w 272"/>
                      <a:gd name="T13" fmla="*/ 298 h 411"/>
                      <a:gd name="T14" fmla="*/ 130 w 272"/>
                      <a:gd name="T15" fmla="*/ 279 h 411"/>
                      <a:gd name="T16" fmla="*/ 145 w 272"/>
                      <a:gd name="T17" fmla="*/ 258 h 411"/>
                      <a:gd name="T18" fmla="*/ 160 w 272"/>
                      <a:gd name="T19" fmla="*/ 232 h 411"/>
                      <a:gd name="T20" fmla="*/ 173 w 272"/>
                      <a:gd name="T21" fmla="*/ 206 h 411"/>
                      <a:gd name="T22" fmla="*/ 184 w 272"/>
                      <a:gd name="T23" fmla="*/ 177 h 411"/>
                      <a:gd name="T24" fmla="*/ 195 w 272"/>
                      <a:gd name="T25" fmla="*/ 146 h 411"/>
                      <a:gd name="T26" fmla="*/ 204 w 272"/>
                      <a:gd name="T27" fmla="*/ 116 h 411"/>
                      <a:gd name="T28" fmla="*/ 214 w 272"/>
                      <a:gd name="T29" fmla="*/ 85 h 411"/>
                      <a:gd name="T30" fmla="*/ 222 w 272"/>
                      <a:gd name="T31" fmla="*/ 55 h 411"/>
                      <a:gd name="T32" fmla="*/ 231 w 272"/>
                      <a:gd name="T33" fmla="*/ 26 h 411"/>
                      <a:gd name="T34" fmla="*/ 239 w 272"/>
                      <a:gd name="T35" fmla="*/ 0 h 411"/>
                      <a:gd name="T36" fmla="*/ 245 w 272"/>
                      <a:gd name="T37" fmla="*/ 10 h 411"/>
                      <a:gd name="T38" fmla="*/ 254 w 272"/>
                      <a:gd name="T39" fmla="*/ 24 h 411"/>
                      <a:gd name="T40" fmla="*/ 264 w 272"/>
                      <a:gd name="T41" fmla="*/ 40 h 411"/>
                      <a:gd name="T42" fmla="*/ 272 w 272"/>
                      <a:gd name="T43" fmla="*/ 57 h 411"/>
                      <a:gd name="T44" fmla="*/ 261 w 272"/>
                      <a:gd name="T45" fmla="*/ 92 h 411"/>
                      <a:gd name="T46" fmla="*/ 251 w 272"/>
                      <a:gd name="T47" fmla="*/ 125 h 411"/>
                      <a:gd name="T48" fmla="*/ 242 w 272"/>
                      <a:gd name="T49" fmla="*/ 159 h 411"/>
                      <a:gd name="T50" fmla="*/ 231 w 272"/>
                      <a:gd name="T51" fmla="*/ 191 h 411"/>
                      <a:gd name="T52" fmla="*/ 222 w 272"/>
                      <a:gd name="T53" fmla="*/ 221 h 411"/>
                      <a:gd name="T54" fmla="*/ 211 w 272"/>
                      <a:gd name="T55" fmla="*/ 251 h 411"/>
                      <a:gd name="T56" fmla="*/ 199 w 272"/>
                      <a:gd name="T57" fmla="*/ 278 h 411"/>
                      <a:gd name="T58" fmla="*/ 186 w 272"/>
                      <a:gd name="T59" fmla="*/ 305 h 411"/>
                      <a:gd name="T60" fmla="*/ 171 w 272"/>
                      <a:gd name="T61" fmla="*/ 328 h 411"/>
                      <a:gd name="T62" fmla="*/ 155 w 272"/>
                      <a:gd name="T63" fmla="*/ 350 h 411"/>
                      <a:gd name="T64" fmla="*/ 137 w 272"/>
                      <a:gd name="T65" fmla="*/ 368 h 411"/>
                      <a:gd name="T66" fmla="*/ 116 w 272"/>
                      <a:gd name="T67" fmla="*/ 383 h 411"/>
                      <a:gd name="T68" fmla="*/ 92 w 272"/>
                      <a:gd name="T69" fmla="*/ 396 h 411"/>
                      <a:gd name="T70" fmla="*/ 64 w 272"/>
                      <a:gd name="T71" fmla="*/ 404 h 411"/>
                      <a:gd name="T72" fmla="*/ 34 w 272"/>
                      <a:gd name="T73" fmla="*/ 410 h 411"/>
                      <a:gd name="T74" fmla="*/ 0 w 272"/>
                      <a:gd name="T75" fmla="*/ 411 h 411"/>
                      <a:gd name="T76" fmla="*/ 0 w 272"/>
                      <a:gd name="T77"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2" h="411">
                        <a:moveTo>
                          <a:pt x="0" y="411"/>
                        </a:moveTo>
                        <a:lnTo>
                          <a:pt x="0" y="314"/>
                        </a:lnTo>
                        <a:lnTo>
                          <a:pt x="26" y="323"/>
                        </a:lnTo>
                        <a:lnTo>
                          <a:pt x="52" y="326"/>
                        </a:lnTo>
                        <a:lnTo>
                          <a:pt x="74" y="321"/>
                        </a:lnTo>
                        <a:lnTo>
                          <a:pt x="94" y="312"/>
                        </a:lnTo>
                        <a:lnTo>
                          <a:pt x="113" y="298"/>
                        </a:lnTo>
                        <a:lnTo>
                          <a:pt x="130" y="279"/>
                        </a:lnTo>
                        <a:lnTo>
                          <a:pt x="145" y="258"/>
                        </a:lnTo>
                        <a:lnTo>
                          <a:pt x="160" y="232"/>
                        </a:lnTo>
                        <a:lnTo>
                          <a:pt x="173" y="206"/>
                        </a:lnTo>
                        <a:lnTo>
                          <a:pt x="184" y="177"/>
                        </a:lnTo>
                        <a:lnTo>
                          <a:pt x="195" y="146"/>
                        </a:lnTo>
                        <a:lnTo>
                          <a:pt x="204" y="116"/>
                        </a:lnTo>
                        <a:lnTo>
                          <a:pt x="214" y="85"/>
                        </a:lnTo>
                        <a:lnTo>
                          <a:pt x="222" y="55"/>
                        </a:lnTo>
                        <a:lnTo>
                          <a:pt x="231" y="26"/>
                        </a:lnTo>
                        <a:lnTo>
                          <a:pt x="239" y="0"/>
                        </a:lnTo>
                        <a:lnTo>
                          <a:pt x="245" y="10"/>
                        </a:lnTo>
                        <a:lnTo>
                          <a:pt x="254" y="24"/>
                        </a:lnTo>
                        <a:lnTo>
                          <a:pt x="264" y="40"/>
                        </a:lnTo>
                        <a:lnTo>
                          <a:pt x="272" y="57"/>
                        </a:lnTo>
                        <a:lnTo>
                          <a:pt x="261" y="92"/>
                        </a:lnTo>
                        <a:lnTo>
                          <a:pt x="251" y="125"/>
                        </a:lnTo>
                        <a:lnTo>
                          <a:pt x="242" y="159"/>
                        </a:lnTo>
                        <a:lnTo>
                          <a:pt x="231" y="191"/>
                        </a:lnTo>
                        <a:lnTo>
                          <a:pt x="222" y="221"/>
                        </a:lnTo>
                        <a:lnTo>
                          <a:pt x="211" y="251"/>
                        </a:lnTo>
                        <a:lnTo>
                          <a:pt x="199" y="278"/>
                        </a:lnTo>
                        <a:lnTo>
                          <a:pt x="186" y="305"/>
                        </a:lnTo>
                        <a:lnTo>
                          <a:pt x="171" y="328"/>
                        </a:lnTo>
                        <a:lnTo>
                          <a:pt x="155" y="350"/>
                        </a:lnTo>
                        <a:lnTo>
                          <a:pt x="137" y="368"/>
                        </a:lnTo>
                        <a:lnTo>
                          <a:pt x="116" y="383"/>
                        </a:lnTo>
                        <a:lnTo>
                          <a:pt x="92" y="396"/>
                        </a:lnTo>
                        <a:lnTo>
                          <a:pt x="64" y="404"/>
                        </a:lnTo>
                        <a:lnTo>
                          <a:pt x="34" y="410"/>
                        </a:lnTo>
                        <a:lnTo>
                          <a:pt x="0" y="411"/>
                        </a:lnTo>
                        <a:lnTo>
                          <a:pt x="0" y="4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0" name="Freeform 99"/>
                  <p:cNvSpPr>
                    <a:spLocks/>
                  </p:cNvSpPr>
                  <p:nvPr/>
                </p:nvSpPr>
                <p:spPr bwMode="auto">
                  <a:xfrm>
                    <a:off x="1756" y="1667"/>
                    <a:ext cx="168" cy="225"/>
                  </a:xfrm>
                  <a:custGeom>
                    <a:avLst/>
                    <a:gdLst>
                      <a:gd name="T0" fmla="*/ 2 w 336"/>
                      <a:gd name="T1" fmla="*/ 440 h 451"/>
                      <a:gd name="T2" fmla="*/ 0 w 336"/>
                      <a:gd name="T3" fmla="*/ 417 h 451"/>
                      <a:gd name="T4" fmla="*/ 0 w 336"/>
                      <a:gd name="T5" fmla="*/ 393 h 451"/>
                      <a:gd name="T6" fmla="*/ 0 w 336"/>
                      <a:gd name="T7" fmla="*/ 369 h 451"/>
                      <a:gd name="T8" fmla="*/ 1 w 336"/>
                      <a:gd name="T9" fmla="*/ 346 h 451"/>
                      <a:gd name="T10" fmla="*/ 38 w 336"/>
                      <a:gd name="T11" fmla="*/ 362 h 451"/>
                      <a:gd name="T12" fmla="*/ 70 w 336"/>
                      <a:gd name="T13" fmla="*/ 369 h 451"/>
                      <a:gd name="T14" fmla="*/ 100 w 336"/>
                      <a:gd name="T15" fmla="*/ 368 h 451"/>
                      <a:gd name="T16" fmla="*/ 126 w 336"/>
                      <a:gd name="T17" fmla="*/ 360 h 451"/>
                      <a:gd name="T18" fmla="*/ 150 w 336"/>
                      <a:gd name="T19" fmla="*/ 345 h 451"/>
                      <a:gd name="T20" fmla="*/ 172 w 336"/>
                      <a:gd name="T21" fmla="*/ 324 h 451"/>
                      <a:gd name="T22" fmla="*/ 192 w 336"/>
                      <a:gd name="T23" fmla="*/ 299 h 451"/>
                      <a:gd name="T24" fmla="*/ 209 w 336"/>
                      <a:gd name="T25" fmla="*/ 269 h 451"/>
                      <a:gd name="T26" fmla="*/ 224 w 336"/>
                      <a:gd name="T27" fmla="*/ 237 h 451"/>
                      <a:gd name="T28" fmla="*/ 238 w 336"/>
                      <a:gd name="T29" fmla="*/ 202 h 451"/>
                      <a:gd name="T30" fmla="*/ 252 w 336"/>
                      <a:gd name="T31" fmla="*/ 166 h 451"/>
                      <a:gd name="T32" fmla="*/ 263 w 336"/>
                      <a:gd name="T33" fmla="*/ 131 h 451"/>
                      <a:gd name="T34" fmla="*/ 274 w 336"/>
                      <a:gd name="T35" fmla="*/ 95 h 451"/>
                      <a:gd name="T36" fmla="*/ 284 w 336"/>
                      <a:gd name="T37" fmla="*/ 61 h 451"/>
                      <a:gd name="T38" fmla="*/ 294 w 336"/>
                      <a:gd name="T39" fmla="*/ 29 h 451"/>
                      <a:gd name="T40" fmla="*/ 305 w 336"/>
                      <a:gd name="T41" fmla="*/ 0 h 451"/>
                      <a:gd name="T42" fmla="*/ 313 w 336"/>
                      <a:gd name="T43" fmla="*/ 14 h 451"/>
                      <a:gd name="T44" fmla="*/ 321 w 336"/>
                      <a:gd name="T45" fmla="*/ 27 h 451"/>
                      <a:gd name="T46" fmla="*/ 328 w 336"/>
                      <a:gd name="T47" fmla="*/ 41 h 451"/>
                      <a:gd name="T48" fmla="*/ 336 w 336"/>
                      <a:gd name="T49" fmla="*/ 55 h 451"/>
                      <a:gd name="T50" fmla="*/ 327 w 336"/>
                      <a:gd name="T51" fmla="*/ 88 h 451"/>
                      <a:gd name="T52" fmla="*/ 316 w 336"/>
                      <a:gd name="T53" fmla="*/ 123 h 451"/>
                      <a:gd name="T54" fmla="*/ 306 w 336"/>
                      <a:gd name="T55" fmla="*/ 159 h 451"/>
                      <a:gd name="T56" fmla="*/ 293 w 336"/>
                      <a:gd name="T57" fmla="*/ 196 h 451"/>
                      <a:gd name="T58" fmla="*/ 279 w 336"/>
                      <a:gd name="T59" fmla="*/ 234 h 451"/>
                      <a:gd name="T60" fmla="*/ 264 w 336"/>
                      <a:gd name="T61" fmla="*/ 270 h 451"/>
                      <a:gd name="T62" fmla="*/ 247 w 336"/>
                      <a:gd name="T63" fmla="*/ 305 h 451"/>
                      <a:gd name="T64" fmla="*/ 229 w 336"/>
                      <a:gd name="T65" fmla="*/ 338 h 451"/>
                      <a:gd name="T66" fmla="*/ 208 w 336"/>
                      <a:gd name="T67" fmla="*/ 368 h 451"/>
                      <a:gd name="T68" fmla="*/ 185 w 336"/>
                      <a:gd name="T69" fmla="*/ 394 h 451"/>
                      <a:gd name="T70" fmla="*/ 161 w 336"/>
                      <a:gd name="T71" fmla="*/ 416 h 451"/>
                      <a:gd name="T72" fmla="*/ 134 w 336"/>
                      <a:gd name="T73" fmla="*/ 434 h 451"/>
                      <a:gd name="T74" fmla="*/ 104 w 336"/>
                      <a:gd name="T75" fmla="*/ 445 h 451"/>
                      <a:gd name="T76" fmla="*/ 73 w 336"/>
                      <a:gd name="T77" fmla="*/ 451 h 451"/>
                      <a:gd name="T78" fmla="*/ 39 w 336"/>
                      <a:gd name="T79" fmla="*/ 450 h 451"/>
                      <a:gd name="T80" fmla="*/ 2 w 336"/>
                      <a:gd name="T81" fmla="*/ 440 h 451"/>
                      <a:gd name="T82" fmla="*/ 2 w 336"/>
                      <a:gd name="T83" fmla="*/ 44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6" h="451">
                        <a:moveTo>
                          <a:pt x="2" y="440"/>
                        </a:moveTo>
                        <a:lnTo>
                          <a:pt x="0" y="417"/>
                        </a:lnTo>
                        <a:lnTo>
                          <a:pt x="0" y="393"/>
                        </a:lnTo>
                        <a:lnTo>
                          <a:pt x="0" y="369"/>
                        </a:lnTo>
                        <a:lnTo>
                          <a:pt x="1" y="346"/>
                        </a:lnTo>
                        <a:lnTo>
                          <a:pt x="38" y="362"/>
                        </a:lnTo>
                        <a:lnTo>
                          <a:pt x="70" y="369"/>
                        </a:lnTo>
                        <a:lnTo>
                          <a:pt x="100" y="368"/>
                        </a:lnTo>
                        <a:lnTo>
                          <a:pt x="126" y="360"/>
                        </a:lnTo>
                        <a:lnTo>
                          <a:pt x="150" y="345"/>
                        </a:lnTo>
                        <a:lnTo>
                          <a:pt x="172" y="324"/>
                        </a:lnTo>
                        <a:lnTo>
                          <a:pt x="192" y="299"/>
                        </a:lnTo>
                        <a:lnTo>
                          <a:pt x="209" y="269"/>
                        </a:lnTo>
                        <a:lnTo>
                          <a:pt x="224" y="237"/>
                        </a:lnTo>
                        <a:lnTo>
                          <a:pt x="238" y="202"/>
                        </a:lnTo>
                        <a:lnTo>
                          <a:pt x="252" y="166"/>
                        </a:lnTo>
                        <a:lnTo>
                          <a:pt x="263" y="131"/>
                        </a:lnTo>
                        <a:lnTo>
                          <a:pt x="274" y="95"/>
                        </a:lnTo>
                        <a:lnTo>
                          <a:pt x="284" y="61"/>
                        </a:lnTo>
                        <a:lnTo>
                          <a:pt x="294" y="29"/>
                        </a:lnTo>
                        <a:lnTo>
                          <a:pt x="305" y="0"/>
                        </a:lnTo>
                        <a:lnTo>
                          <a:pt x="313" y="14"/>
                        </a:lnTo>
                        <a:lnTo>
                          <a:pt x="321" y="27"/>
                        </a:lnTo>
                        <a:lnTo>
                          <a:pt x="328" y="41"/>
                        </a:lnTo>
                        <a:lnTo>
                          <a:pt x="336" y="55"/>
                        </a:lnTo>
                        <a:lnTo>
                          <a:pt x="327" y="88"/>
                        </a:lnTo>
                        <a:lnTo>
                          <a:pt x="316" y="123"/>
                        </a:lnTo>
                        <a:lnTo>
                          <a:pt x="306" y="159"/>
                        </a:lnTo>
                        <a:lnTo>
                          <a:pt x="293" y="196"/>
                        </a:lnTo>
                        <a:lnTo>
                          <a:pt x="279" y="234"/>
                        </a:lnTo>
                        <a:lnTo>
                          <a:pt x="264" y="270"/>
                        </a:lnTo>
                        <a:lnTo>
                          <a:pt x="247" y="305"/>
                        </a:lnTo>
                        <a:lnTo>
                          <a:pt x="229" y="338"/>
                        </a:lnTo>
                        <a:lnTo>
                          <a:pt x="208" y="368"/>
                        </a:lnTo>
                        <a:lnTo>
                          <a:pt x="185" y="394"/>
                        </a:lnTo>
                        <a:lnTo>
                          <a:pt x="161" y="416"/>
                        </a:lnTo>
                        <a:lnTo>
                          <a:pt x="134" y="434"/>
                        </a:lnTo>
                        <a:lnTo>
                          <a:pt x="104" y="445"/>
                        </a:lnTo>
                        <a:lnTo>
                          <a:pt x="73" y="451"/>
                        </a:lnTo>
                        <a:lnTo>
                          <a:pt x="39" y="450"/>
                        </a:lnTo>
                        <a:lnTo>
                          <a:pt x="2" y="440"/>
                        </a:lnTo>
                        <a:lnTo>
                          <a:pt x="2" y="4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grpSp>
        </p:grpSp>
        <p:grpSp>
          <p:nvGrpSpPr>
            <p:cNvPr id="121" name="Group 141"/>
            <p:cNvGrpSpPr>
              <a:grpSpLocks/>
            </p:cNvGrpSpPr>
            <p:nvPr/>
          </p:nvGrpSpPr>
          <p:grpSpPr bwMode="auto">
            <a:xfrm>
              <a:off x="962" y="240"/>
              <a:ext cx="4282" cy="2643"/>
              <a:chOff x="962" y="240"/>
              <a:chExt cx="4282" cy="2643"/>
            </a:xfrm>
          </p:grpSpPr>
          <p:sp>
            <p:nvSpPr>
              <p:cNvPr id="122" name="Oval 108"/>
              <p:cNvSpPr>
                <a:spLocks noChangeArrowheads="1"/>
              </p:cNvSpPr>
              <p:nvPr/>
            </p:nvSpPr>
            <p:spPr bwMode="auto">
              <a:xfrm>
                <a:off x="2952" y="240"/>
                <a:ext cx="110" cy="111"/>
              </a:xfrm>
              <a:prstGeom prst="ellipse">
                <a:avLst/>
              </a:prstGeom>
              <a:solidFill>
                <a:srgbClr val="03193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23" name="Oval 122"/>
              <p:cNvSpPr>
                <a:spLocks noChangeArrowheads="1"/>
              </p:cNvSpPr>
              <p:nvPr/>
            </p:nvSpPr>
            <p:spPr bwMode="auto">
              <a:xfrm>
                <a:off x="2709" y="474"/>
                <a:ext cx="110"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24" name="Oval 123"/>
              <p:cNvSpPr>
                <a:spLocks noChangeArrowheads="1"/>
              </p:cNvSpPr>
              <p:nvPr/>
            </p:nvSpPr>
            <p:spPr bwMode="auto">
              <a:xfrm>
                <a:off x="3146" y="474"/>
                <a:ext cx="110"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25" name="Oval 124"/>
              <p:cNvSpPr>
                <a:spLocks noChangeArrowheads="1"/>
              </p:cNvSpPr>
              <p:nvPr/>
            </p:nvSpPr>
            <p:spPr bwMode="auto">
              <a:xfrm>
                <a:off x="2952" y="615"/>
                <a:ext cx="110" cy="111"/>
              </a:xfrm>
              <a:prstGeom prst="ellipse">
                <a:avLst/>
              </a:prstGeom>
              <a:solidFill>
                <a:srgbClr val="80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26" name="Oval 106"/>
              <p:cNvSpPr>
                <a:spLocks noChangeArrowheads="1"/>
              </p:cNvSpPr>
              <p:nvPr/>
            </p:nvSpPr>
            <p:spPr bwMode="auto">
              <a:xfrm>
                <a:off x="962" y="2490"/>
                <a:ext cx="110" cy="111"/>
              </a:xfrm>
              <a:prstGeom prst="ellipse">
                <a:avLst/>
              </a:prstGeom>
              <a:solidFill>
                <a:srgbClr val="03193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27" name="Oval 109"/>
              <p:cNvSpPr>
                <a:spLocks noChangeArrowheads="1"/>
              </p:cNvSpPr>
              <p:nvPr/>
            </p:nvSpPr>
            <p:spPr bwMode="auto">
              <a:xfrm>
                <a:off x="1301" y="2302"/>
                <a:ext cx="110" cy="112"/>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28" name="Oval 110"/>
              <p:cNvSpPr>
                <a:spLocks noChangeArrowheads="1"/>
              </p:cNvSpPr>
              <p:nvPr/>
            </p:nvSpPr>
            <p:spPr bwMode="auto">
              <a:xfrm>
                <a:off x="962" y="2161"/>
                <a:ext cx="110" cy="113"/>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29" name="Oval 111"/>
              <p:cNvSpPr>
                <a:spLocks noChangeArrowheads="1"/>
              </p:cNvSpPr>
              <p:nvPr/>
            </p:nvSpPr>
            <p:spPr bwMode="auto">
              <a:xfrm>
                <a:off x="1641" y="2725"/>
                <a:ext cx="110"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30" name="Oval 112"/>
              <p:cNvSpPr>
                <a:spLocks noChangeArrowheads="1"/>
              </p:cNvSpPr>
              <p:nvPr/>
            </p:nvSpPr>
            <p:spPr bwMode="auto">
              <a:xfrm>
                <a:off x="1544" y="1833"/>
                <a:ext cx="110"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31" name="Oval 113"/>
              <p:cNvSpPr>
                <a:spLocks noChangeArrowheads="1"/>
              </p:cNvSpPr>
              <p:nvPr/>
            </p:nvSpPr>
            <p:spPr bwMode="auto">
              <a:xfrm>
                <a:off x="1884" y="2255"/>
                <a:ext cx="110" cy="112"/>
              </a:xfrm>
              <a:prstGeom prst="ellipse">
                <a:avLst/>
              </a:prstGeom>
              <a:solidFill>
                <a:srgbClr val="80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32" name="Oval 107"/>
              <p:cNvSpPr>
                <a:spLocks noChangeArrowheads="1"/>
              </p:cNvSpPr>
              <p:nvPr/>
            </p:nvSpPr>
            <p:spPr bwMode="auto">
              <a:xfrm>
                <a:off x="5134" y="2255"/>
                <a:ext cx="110" cy="112"/>
              </a:xfrm>
              <a:prstGeom prst="ellipse">
                <a:avLst/>
              </a:prstGeom>
              <a:solidFill>
                <a:srgbClr val="03193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33" name="Oval 117"/>
              <p:cNvSpPr>
                <a:spLocks noChangeArrowheads="1"/>
              </p:cNvSpPr>
              <p:nvPr/>
            </p:nvSpPr>
            <p:spPr bwMode="auto">
              <a:xfrm>
                <a:off x="4842" y="1974"/>
                <a:ext cx="111"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34" name="Oval 118"/>
              <p:cNvSpPr>
                <a:spLocks noChangeArrowheads="1"/>
              </p:cNvSpPr>
              <p:nvPr/>
            </p:nvSpPr>
            <p:spPr bwMode="auto">
              <a:xfrm>
                <a:off x="4891" y="2490"/>
                <a:ext cx="110"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35" name="Oval 119"/>
              <p:cNvSpPr>
                <a:spLocks noChangeArrowheads="1"/>
              </p:cNvSpPr>
              <p:nvPr/>
            </p:nvSpPr>
            <p:spPr bwMode="auto">
              <a:xfrm>
                <a:off x="4455" y="1599"/>
                <a:ext cx="110"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36" name="Oval 120"/>
              <p:cNvSpPr>
                <a:spLocks noChangeArrowheads="1"/>
              </p:cNvSpPr>
              <p:nvPr/>
            </p:nvSpPr>
            <p:spPr bwMode="auto">
              <a:xfrm>
                <a:off x="4491" y="2161"/>
                <a:ext cx="110" cy="113"/>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37" name="Oval 121"/>
              <p:cNvSpPr>
                <a:spLocks noChangeArrowheads="1"/>
              </p:cNvSpPr>
              <p:nvPr/>
            </p:nvSpPr>
            <p:spPr bwMode="auto">
              <a:xfrm>
                <a:off x="4503" y="2772"/>
                <a:ext cx="110"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138" name="Oval 122"/>
              <p:cNvSpPr>
                <a:spLocks noChangeArrowheads="1"/>
              </p:cNvSpPr>
              <p:nvPr/>
            </p:nvSpPr>
            <p:spPr bwMode="auto">
              <a:xfrm>
                <a:off x="4018" y="1974"/>
                <a:ext cx="110" cy="111"/>
              </a:xfrm>
              <a:prstGeom prst="ellipse">
                <a:avLst/>
              </a:prstGeom>
              <a:solidFill>
                <a:srgbClr val="80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grpSp>
      </p:gr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2781" y="5689854"/>
            <a:ext cx="1608686" cy="2092452"/>
          </a:xfrm>
          <a:prstGeom prst="rect">
            <a:avLst/>
          </a:prstGeom>
        </p:spPr>
      </p:pic>
      <p:sp>
        <p:nvSpPr>
          <p:cNvPr id="6" name="Title 5"/>
          <p:cNvSpPr>
            <a:spLocks noGrp="1"/>
          </p:cNvSpPr>
          <p:nvPr>
            <p:ph type="title"/>
          </p:nvPr>
        </p:nvSpPr>
        <p:spPr>
          <a:xfrm>
            <a:off x="3075431" y="0"/>
            <a:ext cx="6966035" cy="5008880"/>
          </a:xfrm>
          <a:prstGeom prst="rect">
            <a:avLst/>
          </a:prstGeom>
        </p:spPr>
        <p:txBody>
          <a:bodyPr anchor="ctr" anchorCtr="0"/>
          <a:lstStyle>
            <a:lvl1pPr>
              <a:defRPr>
                <a:solidFill>
                  <a:schemeClr val="tx1"/>
                </a:solidFill>
                <a:latin typeface="Linux Libertine" charset="0"/>
                <a:ea typeface="Linux Libertine" charset="0"/>
                <a:cs typeface="Linux Libertine" charset="0"/>
              </a:defRPr>
            </a:lvl1pPr>
          </a:lstStyle>
          <a:p>
            <a:r>
              <a:rPr lang="en-US"/>
              <a:t>Click to edit Master title style</a:t>
            </a:r>
            <a:endParaRPr lang="en-US" dirty="0"/>
          </a:p>
        </p:txBody>
      </p:sp>
    </p:spTree>
    <p:extLst>
      <p:ext uri="{BB962C8B-B14F-4D97-AF65-F5344CB8AC3E}">
        <p14:creationId xmlns:p14="http://schemas.microsoft.com/office/powerpoint/2010/main" val="3881885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Bullets">
    <p:bg>
      <p:bgPr>
        <a:solidFill>
          <a:srgbClr val="DDDDDD"/>
        </a:solidFill>
        <a:effectLst/>
      </p:bgPr>
    </p:bg>
    <p:spTree>
      <p:nvGrpSpPr>
        <p:cNvPr id="1" name=""/>
        <p:cNvGrpSpPr/>
        <p:nvPr/>
      </p:nvGrpSpPr>
      <p:grpSpPr>
        <a:xfrm>
          <a:off x="0" y="0"/>
          <a:ext cx="0" cy="0"/>
          <a:chOff x="0" y="0"/>
          <a:chExt cx="0" cy="0"/>
        </a:xfrm>
      </p:grpSpPr>
      <p:sp>
        <p:nvSpPr>
          <p:cNvPr id="9" name="Slide Number Placeholder 2"/>
          <p:cNvSpPr>
            <a:spLocks noGrp="1"/>
          </p:cNvSpPr>
          <p:nvPr>
            <p:ph type="sldNum" sz="quarter" idx="4"/>
          </p:nvPr>
        </p:nvSpPr>
        <p:spPr>
          <a:xfrm>
            <a:off x="7208520" y="7203864"/>
            <a:ext cx="2346960" cy="413808"/>
          </a:xfrm>
          <a:prstGeom prst="rect">
            <a:avLst/>
          </a:prstGeom>
        </p:spPr>
        <p:txBody>
          <a:bodyPr vert="horz" lIns="101882" tIns="50941" rIns="101882" bIns="50941" rtlCol="0" anchor="ctr"/>
          <a:lstStyle>
            <a:lvl1pPr algn="r">
              <a:defRPr sz="1300">
                <a:solidFill>
                  <a:schemeClr val="tx1">
                    <a:tint val="75000"/>
                  </a:schemeClr>
                </a:solidFill>
              </a:defRPr>
            </a:lvl1pPr>
          </a:lstStyle>
          <a:p>
            <a:fld id="{E1C7F28F-C94C-4042-84D8-4BC2F207C7AD}" type="slidenum">
              <a:rPr lang="en-US" smtClean="0"/>
              <a:t>‹#›</a:t>
            </a:fld>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40" y="7067868"/>
            <a:ext cx="685800" cy="685800"/>
          </a:xfrm>
          <a:prstGeom prst="rect">
            <a:avLst/>
          </a:prstGeom>
        </p:spPr>
      </p:pic>
      <p:sp>
        <p:nvSpPr>
          <p:cNvPr id="3" name="Title 2"/>
          <p:cNvSpPr>
            <a:spLocks noGrp="1"/>
          </p:cNvSpPr>
          <p:nvPr>
            <p:ph type="title"/>
          </p:nvPr>
        </p:nvSpPr>
        <p:spPr>
          <a:xfrm>
            <a:off x="0" y="0"/>
            <a:ext cx="10058400" cy="762000"/>
          </a:xfrm>
          <a:prstGeom prst="rect">
            <a:avLst/>
          </a:prstGeom>
          <a:solidFill>
            <a:srgbClr val="031E39"/>
          </a:solidFill>
        </p:spPr>
        <p:txBody>
          <a:bodyPr/>
          <a:lstStyle>
            <a:lvl1pPr>
              <a:defRPr>
                <a:latin typeface="Linux Libertine" charset="0"/>
                <a:ea typeface="Linux Libertine" charset="0"/>
                <a:cs typeface="Linux Libertine"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304800" y="838200"/>
            <a:ext cx="9448800" cy="6229668"/>
          </a:xfrm>
          <a:prstGeom prst="rect">
            <a:avLst/>
          </a:prstGeom>
        </p:spPr>
        <p:txBody>
          <a:bodyPr/>
          <a:lstStyle>
            <a:lvl1pPr>
              <a:buClr>
                <a:srgbClr val="031E39"/>
              </a:buClr>
              <a:defRPr>
                <a:latin typeface="Linux Libertine" charset="0"/>
                <a:ea typeface="Linux Libertine" charset="0"/>
                <a:cs typeface="Linux Libertine" charset="0"/>
              </a:defRPr>
            </a:lvl1pPr>
            <a:lvl2pPr>
              <a:buClr>
                <a:srgbClr val="031E39"/>
              </a:buClr>
              <a:defRPr>
                <a:latin typeface="Linux Libertine" charset="0"/>
                <a:ea typeface="Linux Libertine" charset="0"/>
                <a:cs typeface="Linux Libertine" charset="0"/>
              </a:defRPr>
            </a:lvl2pPr>
            <a:lvl3pPr>
              <a:buClr>
                <a:srgbClr val="031E39"/>
              </a:buClr>
              <a:defRPr>
                <a:latin typeface="Linux Libertine" charset="0"/>
                <a:ea typeface="Linux Libertine" charset="0"/>
                <a:cs typeface="Linux Libertine" charset="0"/>
              </a:defRPr>
            </a:lvl3pPr>
            <a:lvl4pPr>
              <a:buClr>
                <a:srgbClr val="031E39"/>
              </a:buClr>
              <a:defRPr>
                <a:latin typeface="Linux Libertine" charset="0"/>
                <a:ea typeface="Linux Libertine" charset="0"/>
                <a:cs typeface="Linux Libertine" charset="0"/>
              </a:defRPr>
            </a:lvl4pPr>
            <a:lvl5pPr>
              <a:buClr>
                <a:srgbClr val="031E39"/>
              </a:buClr>
              <a:defRPr>
                <a:latin typeface="Linux Libertine" charset="0"/>
                <a:ea typeface="Linux Libertine" charset="0"/>
                <a:cs typeface="Linux Libertin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7104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rgbClr val="DDDDDD"/>
        </a:soli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301752" y="841248"/>
            <a:ext cx="8881872" cy="6229668"/>
          </a:xfrm>
          <a:prstGeom prst="rect">
            <a:avLst/>
          </a:prstGeom>
        </p:spPr>
        <p:txBody>
          <a:bodyPr/>
          <a:lstStyle>
            <a:lvl1pPr>
              <a:buClr>
                <a:srgbClr val="031E39"/>
              </a:buClr>
              <a:defRPr>
                <a:latin typeface="Linux Libertine" charset="0"/>
                <a:ea typeface="Linux Libertine" charset="0"/>
                <a:cs typeface="Linux Libertine" charset="0"/>
              </a:defRPr>
            </a:lvl1pPr>
            <a:lvl2pPr>
              <a:buClr>
                <a:srgbClr val="031E39"/>
              </a:buClr>
              <a:defRPr>
                <a:latin typeface="Linux Libertine" charset="0"/>
                <a:ea typeface="Linux Libertine" charset="0"/>
                <a:cs typeface="Linux Libertine" charset="0"/>
              </a:defRPr>
            </a:lvl2pPr>
            <a:lvl3pPr>
              <a:buClr>
                <a:srgbClr val="031E39"/>
              </a:buClr>
              <a:defRPr>
                <a:latin typeface="Linux Libertine" charset="0"/>
                <a:ea typeface="Linux Libertine" charset="0"/>
                <a:cs typeface="Linux Libertine" charset="0"/>
              </a:defRPr>
            </a:lvl3pPr>
            <a:lvl4pPr>
              <a:buClr>
                <a:srgbClr val="031E39"/>
              </a:buClr>
              <a:defRPr>
                <a:latin typeface="Linux Libertine" charset="0"/>
                <a:ea typeface="Linux Libertine" charset="0"/>
                <a:cs typeface="Linux Libertine" charset="0"/>
              </a:defRPr>
            </a:lvl4pPr>
            <a:lvl5pPr>
              <a:buClr>
                <a:srgbClr val="031E39"/>
              </a:buClr>
              <a:defRPr>
                <a:latin typeface="Linux Libertine" charset="0"/>
                <a:ea typeface="Linux Libertine" charset="0"/>
                <a:cs typeface="Linux Libertin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2"/>
          <p:cNvSpPr>
            <a:spLocks noGrp="1"/>
          </p:cNvSpPr>
          <p:nvPr>
            <p:ph type="sldNum" sz="quarter" idx="4"/>
          </p:nvPr>
        </p:nvSpPr>
        <p:spPr>
          <a:xfrm>
            <a:off x="7208520" y="7203864"/>
            <a:ext cx="2346960" cy="413808"/>
          </a:xfrm>
          <a:prstGeom prst="rect">
            <a:avLst/>
          </a:prstGeom>
        </p:spPr>
        <p:txBody>
          <a:bodyPr vert="horz" lIns="101882" tIns="50941" rIns="101882" bIns="50941" rtlCol="0" anchor="ctr"/>
          <a:lstStyle>
            <a:lvl1pPr algn="r">
              <a:defRPr sz="1300">
                <a:solidFill>
                  <a:schemeClr val="tx1">
                    <a:tint val="75000"/>
                  </a:schemeClr>
                </a:solidFill>
              </a:defRPr>
            </a:lvl1pPr>
          </a:lstStyle>
          <a:p>
            <a:fld id="{E1C7F28F-C94C-4042-84D8-4BC2F207C7AD}" type="slidenum">
              <a:rPr lang="en-US" smtClean="0"/>
              <a:t>‹#›</a:t>
            </a:fld>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40" y="7067868"/>
            <a:ext cx="685800" cy="685800"/>
          </a:xfrm>
          <a:prstGeom prst="rect">
            <a:avLst/>
          </a:prstGeom>
        </p:spPr>
      </p:pic>
      <p:sp>
        <p:nvSpPr>
          <p:cNvPr id="3" name="Title 2"/>
          <p:cNvSpPr>
            <a:spLocks noGrp="1"/>
          </p:cNvSpPr>
          <p:nvPr>
            <p:ph type="title"/>
          </p:nvPr>
        </p:nvSpPr>
        <p:spPr>
          <a:xfrm>
            <a:off x="0" y="0"/>
            <a:ext cx="10058400" cy="762000"/>
          </a:xfrm>
          <a:prstGeom prst="rect">
            <a:avLst/>
          </a:prstGeom>
          <a:solidFill>
            <a:srgbClr val="031E39"/>
          </a:solidFill>
        </p:spPr>
        <p:txBody>
          <a:bodyPr/>
          <a:lstStyle>
            <a:lvl1pPr>
              <a:defRPr>
                <a:latin typeface="Linux Libertine" charset="0"/>
                <a:ea typeface="Linux Libertine" charset="0"/>
                <a:cs typeface="Linux Libertine" charset="0"/>
              </a:defRPr>
            </a:lvl1pPr>
          </a:lstStyle>
          <a:p>
            <a:r>
              <a:rPr lang="en-US"/>
              <a:t>Click to edit Master title style</a:t>
            </a:r>
            <a:endParaRPr lang="en-US"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clusion">
    <p:bg>
      <p:bgPr>
        <a:solidFill>
          <a:srgbClr val="031932"/>
        </a:solidFill>
        <a:effectLst/>
      </p:bgPr>
    </p:bg>
    <p:spTree>
      <p:nvGrpSpPr>
        <p:cNvPr id="1" name=""/>
        <p:cNvGrpSpPr/>
        <p:nvPr/>
      </p:nvGrpSpPr>
      <p:grpSpPr>
        <a:xfrm>
          <a:off x="0" y="0"/>
          <a:ext cx="0" cy="0"/>
          <a:chOff x="0" y="0"/>
          <a:chExt cx="0" cy="0"/>
        </a:xfrm>
      </p:grpSpPr>
      <p:sp>
        <p:nvSpPr>
          <p:cNvPr id="5" name="Date Placeholder 4"/>
          <p:cNvSpPr>
            <a:spLocks noGrp="1" noChangeArrowheads="1"/>
          </p:cNvSpPr>
          <p:nvPr>
            <p:ph type="dt" sz="half" idx="10"/>
          </p:nvPr>
        </p:nvSpPr>
        <p:spPr bwMode="auto">
          <a:xfrm>
            <a:off x="502920" y="7077922"/>
            <a:ext cx="2346960" cy="5397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t" anchorCtr="0" compatLnSpc="1">
            <a:prstTxWarp prst="textNoShape">
              <a:avLst/>
            </a:prstTxWarp>
          </a:bodyPr>
          <a:lstStyle>
            <a:lvl1pPr>
              <a:defRPr sz="1600">
                <a:solidFill>
                  <a:schemeClr val="bg1"/>
                </a:solidFill>
                <a:latin typeface="Linux Libertine" charset="0"/>
                <a:ea typeface="Linux Libertine" charset="0"/>
                <a:cs typeface="Linux Libertine" charset="0"/>
              </a:defRPr>
            </a:lvl1pPr>
          </a:lstStyle>
          <a:p>
            <a:pPr>
              <a:defRPr/>
            </a:pPr>
            <a:endParaRPr lang="en-US" dirty="0"/>
          </a:p>
        </p:txBody>
      </p:sp>
      <p:grpSp>
        <p:nvGrpSpPr>
          <p:cNvPr id="199" name="Group 143"/>
          <p:cNvGrpSpPr>
            <a:grpSpLocks/>
          </p:cNvGrpSpPr>
          <p:nvPr userDrawn="1"/>
        </p:nvGrpSpPr>
        <p:grpSpPr bwMode="auto">
          <a:xfrm>
            <a:off x="3478530" y="0"/>
            <a:ext cx="3101340" cy="3022600"/>
            <a:chOff x="768" y="240"/>
            <a:chExt cx="4549" cy="3984"/>
          </a:xfrm>
        </p:grpSpPr>
        <p:sp>
          <p:nvSpPr>
            <p:cNvPr id="200" name="Freeform 74"/>
            <p:cNvSpPr>
              <a:spLocks/>
            </p:cNvSpPr>
            <p:nvPr/>
          </p:nvSpPr>
          <p:spPr bwMode="auto">
            <a:xfrm>
              <a:off x="768" y="240"/>
              <a:ext cx="4549" cy="2900"/>
            </a:xfrm>
            <a:custGeom>
              <a:avLst/>
              <a:gdLst>
                <a:gd name="T0" fmla="*/ 1791 w 2292"/>
                <a:gd name="T1" fmla="*/ 1660 h 1660"/>
                <a:gd name="T2" fmla="*/ 2292 w 2292"/>
                <a:gd name="T3" fmla="*/ 1175 h 1660"/>
                <a:gd name="T4" fmla="*/ 1119 w 2292"/>
                <a:gd name="T5" fmla="*/ 0 h 1660"/>
                <a:gd name="T6" fmla="*/ 0 w 2292"/>
                <a:gd name="T7" fmla="*/ 1235 h 1660"/>
                <a:gd name="T8" fmla="*/ 408 w 2292"/>
                <a:gd name="T9" fmla="*/ 1651 h 1660"/>
                <a:gd name="T10" fmla="*/ 452 w 2292"/>
                <a:gd name="T11" fmla="*/ 1639 h 1660"/>
                <a:gd name="T12" fmla="*/ 494 w 2292"/>
                <a:gd name="T13" fmla="*/ 1628 h 1660"/>
                <a:gd name="T14" fmla="*/ 538 w 2292"/>
                <a:gd name="T15" fmla="*/ 1618 h 1660"/>
                <a:gd name="T16" fmla="*/ 582 w 2292"/>
                <a:gd name="T17" fmla="*/ 1608 h 1660"/>
                <a:gd name="T18" fmla="*/ 627 w 2292"/>
                <a:gd name="T19" fmla="*/ 1599 h 1660"/>
                <a:gd name="T20" fmla="*/ 671 w 2292"/>
                <a:gd name="T21" fmla="*/ 1591 h 1660"/>
                <a:gd name="T22" fmla="*/ 714 w 2292"/>
                <a:gd name="T23" fmla="*/ 1583 h 1660"/>
                <a:gd name="T24" fmla="*/ 759 w 2292"/>
                <a:gd name="T25" fmla="*/ 1576 h 1660"/>
                <a:gd name="T26" fmla="*/ 803 w 2292"/>
                <a:gd name="T27" fmla="*/ 1570 h 1660"/>
                <a:gd name="T28" fmla="*/ 848 w 2292"/>
                <a:gd name="T29" fmla="*/ 1565 h 1660"/>
                <a:gd name="T30" fmla="*/ 893 w 2292"/>
                <a:gd name="T31" fmla="*/ 1560 h 1660"/>
                <a:gd name="T32" fmla="*/ 938 w 2292"/>
                <a:gd name="T33" fmla="*/ 1556 h 1660"/>
                <a:gd name="T34" fmla="*/ 983 w 2292"/>
                <a:gd name="T35" fmla="*/ 1553 h 1660"/>
                <a:gd name="T36" fmla="*/ 1027 w 2292"/>
                <a:gd name="T37" fmla="*/ 1551 h 1660"/>
                <a:gd name="T38" fmla="*/ 1072 w 2292"/>
                <a:gd name="T39" fmla="*/ 1550 h 1660"/>
                <a:gd name="T40" fmla="*/ 1117 w 2292"/>
                <a:gd name="T41" fmla="*/ 1550 h 1660"/>
                <a:gd name="T42" fmla="*/ 1164 w 2292"/>
                <a:gd name="T43" fmla="*/ 1550 h 1660"/>
                <a:gd name="T44" fmla="*/ 1210 w 2292"/>
                <a:gd name="T45" fmla="*/ 1551 h 1660"/>
                <a:gd name="T46" fmla="*/ 1256 w 2292"/>
                <a:gd name="T47" fmla="*/ 1553 h 1660"/>
                <a:gd name="T48" fmla="*/ 1301 w 2292"/>
                <a:gd name="T49" fmla="*/ 1556 h 1660"/>
                <a:gd name="T50" fmla="*/ 1346 w 2292"/>
                <a:gd name="T51" fmla="*/ 1560 h 1660"/>
                <a:gd name="T52" fmla="*/ 1390 w 2292"/>
                <a:gd name="T53" fmla="*/ 1565 h 1660"/>
                <a:gd name="T54" fmla="*/ 1434 w 2292"/>
                <a:gd name="T55" fmla="*/ 1570 h 1660"/>
                <a:gd name="T56" fmla="*/ 1476 w 2292"/>
                <a:gd name="T57" fmla="*/ 1577 h 1660"/>
                <a:gd name="T58" fmla="*/ 1518 w 2292"/>
                <a:gd name="T59" fmla="*/ 1584 h 1660"/>
                <a:gd name="T60" fmla="*/ 1559 w 2292"/>
                <a:gd name="T61" fmla="*/ 1593 h 1660"/>
                <a:gd name="T62" fmla="*/ 1599 w 2292"/>
                <a:gd name="T63" fmla="*/ 1603 h 1660"/>
                <a:gd name="T64" fmla="*/ 1640 w 2292"/>
                <a:gd name="T65" fmla="*/ 1612 h 1660"/>
                <a:gd name="T66" fmla="*/ 1678 w 2292"/>
                <a:gd name="T67" fmla="*/ 1623 h 1660"/>
                <a:gd name="T68" fmla="*/ 1717 w 2292"/>
                <a:gd name="T69" fmla="*/ 1635 h 1660"/>
                <a:gd name="T70" fmla="*/ 1754 w 2292"/>
                <a:gd name="T71" fmla="*/ 1647 h 1660"/>
                <a:gd name="T72" fmla="*/ 1791 w 2292"/>
                <a:gd name="T73" fmla="*/ 166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92" h="1660">
                  <a:moveTo>
                    <a:pt x="1791" y="1660"/>
                  </a:moveTo>
                  <a:lnTo>
                    <a:pt x="2292" y="1175"/>
                  </a:lnTo>
                  <a:lnTo>
                    <a:pt x="1119" y="0"/>
                  </a:lnTo>
                  <a:lnTo>
                    <a:pt x="0" y="1235"/>
                  </a:lnTo>
                  <a:lnTo>
                    <a:pt x="408" y="1651"/>
                  </a:lnTo>
                  <a:lnTo>
                    <a:pt x="452" y="1639"/>
                  </a:lnTo>
                  <a:lnTo>
                    <a:pt x="494" y="1628"/>
                  </a:lnTo>
                  <a:lnTo>
                    <a:pt x="538" y="1618"/>
                  </a:lnTo>
                  <a:lnTo>
                    <a:pt x="582" y="1608"/>
                  </a:lnTo>
                  <a:lnTo>
                    <a:pt x="627" y="1599"/>
                  </a:lnTo>
                  <a:lnTo>
                    <a:pt x="671" y="1591"/>
                  </a:lnTo>
                  <a:lnTo>
                    <a:pt x="714" y="1583"/>
                  </a:lnTo>
                  <a:lnTo>
                    <a:pt x="759" y="1576"/>
                  </a:lnTo>
                  <a:lnTo>
                    <a:pt x="803" y="1570"/>
                  </a:lnTo>
                  <a:lnTo>
                    <a:pt x="848" y="1565"/>
                  </a:lnTo>
                  <a:lnTo>
                    <a:pt x="893" y="1560"/>
                  </a:lnTo>
                  <a:lnTo>
                    <a:pt x="938" y="1556"/>
                  </a:lnTo>
                  <a:lnTo>
                    <a:pt x="983" y="1553"/>
                  </a:lnTo>
                  <a:lnTo>
                    <a:pt x="1027" y="1551"/>
                  </a:lnTo>
                  <a:lnTo>
                    <a:pt x="1072" y="1550"/>
                  </a:lnTo>
                  <a:lnTo>
                    <a:pt x="1117" y="1550"/>
                  </a:lnTo>
                  <a:lnTo>
                    <a:pt x="1164" y="1550"/>
                  </a:lnTo>
                  <a:lnTo>
                    <a:pt x="1210" y="1551"/>
                  </a:lnTo>
                  <a:lnTo>
                    <a:pt x="1256" y="1553"/>
                  </a:lnTo>
                  <a:lnTo>
                    <a:pt x="1301" y="1556"/>
                  </a:lnTo>
                  <a:lnTo>
                    <a:pt x="1346" y="1560"/>
                  </a:lnTo>
                  <a:lnTo>
                    <a:pt x="1390" y="1565"/>
                  </a:lnTo>
                  <a:lnTo>
                    <a:pt x="1434" y="1570"/>
                  </a:lnTo>
                  <a:lnTo>
                    <a:pt x="1476" y="1577"/>
                  </a:lnTo>
                  <a:lnTo>
                    <a:pt x="1518" y="1584"/>
                  </a:lnTo>
                  <a:lnTo>
                    <a:pt x="1559" y="1593"/>
                  </a:lnTo>
                  <a:lnTo>
                    <a:pt x="1599" y="1603"/>
                  </a:lnTo>
                  <a:lnTo>
                    <a:pt x="1640" y="1612"/>
                  </a:lnTo>
                  <a:lnTo>
                    <a:pt x="1678" y="1623"/>
                  </a:lnTo>
                  <a:lnTo>
                    <a:pt x="1717" y="1635"/>
                  </a:lnTo>
                  <a:lnTo>
                    <a:pt x="1754" y="1647"/>
                  </a:lnTo>
                  <a:lnTo>
                    <a:pt x="1791" y="1660"/>
                  </a:lnTo>
                  <a:close/>
                </a:path>
              </a:pathLst>
            </a:custGeom>
            <a:solidFill>
              <a:srgbClr val="DDDDD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01" name="Freeform 75"/>
            <p:cNvSpPr>
              <a:spLocks/>
            </p:cNvSpPr>
            <p:nvPr/>
          </p:nvSpPr>
          <p:spPr bwMode="auto">
            <a:xfrm>
              <a:off x="1998" y="2642"/>
              <a:ext cx="2274" cy="475"/>
            </a:xfrm>
            <a:custGeom>
              <a:avLst/>
              <a:gdLst>
                <a:gd name="T0" fmla="*/ 1 w 1145"/>
                <a:gd name="T1" fmla="*/ 159 h 273"/>
                <a:gd name="T2" fmla="*/ 0 w 1145"/>
                <a:gd name="T3" fmla="*/ 204 h 273"/>
                <a:gd name="T4" fmla="*/ 31 w 1145"/>
                <a:gd name="T5" fmla="*/ 222 h 273"/>
                <a:gd name="T6" fmla="*/ 92 w 1145"/>
                <a:gd name="T7" fmla="*/ 211 h 273"/>
                <a:gd name="T8" fmla="*/ 154 w 1145"/>
                <a:gd name="T9" fmla="*/ 201 h 273"/>
                <a:gd name="T10" fmla="*/ 217 w 1145"/>
                <a:gd name="T11" fmla="*/ 193 h 273"/>
                <a:gd name="T12" fmla="*/ 279 w 1145"/>
                <a:gd name="T13" fmla="*/ 187 h 273"/>
                <a:gd name="T14" fmla="*/ 341 w 1145"/>
                <a:gd name="T15" fmla="*/ 182 h 273"/>
                <a:gd name="T16" fmla="*/ 403 w 1145"/>
                <a:gd name="T17" fmla="*/ 179 h 273"/>
                <a:gd name="T18" fmla="*/ 466 w 1145"/>
                <a:gd name="T19" fmla="*/ 177 h 273"/>
                <a:gd name="T20" fmla="*/ 540 w 1145"/>
                <a:gd name="T21" fmla="*/ 177 h 273"/>
                <a:gd name="T22" fmla="*/ 627 w 1145"/>
                <a:gd name="T23" fmla="*/ 180 h 273"/>
                <a:gd name="T24" fmla="*/ 711 w 1145"/>
                <a:gd name="T25" fmla="*/ 186 h 273"/>
                <a:gd name="T26" fmla="*/ 794 w 1145"/>
                <a:gd name="T27" fmla="*/ 195 h 273"/>
                <a:gd name="T28" fmla="*/ 873 w 1145"/>
                <a:gd name="T29" fmla="*/ 208 h 273"/>
                <a:gd name="T30" fmla="*/ 951 w 1145"/>
                <a:gd name="T31" fmla="*/ 223 h 273"/>
                <a:gd name="T32" fmla="*/ 1026 w 1145"/>
                <a:gd name="T33" fmla="*/ 241 h 273"/>
                <a:gd name="T34" fmla="*/ 1098 w 1145"/>
                <a:gd name="T35" fmla="*/ 262 h 273"/>
                <a:gd name="T36" fmla="*/ 1136 w 1145"/>
                <a:gd name="T37" fmla="*/ 205 h 273"/>
                <a:gd name="T38" fmla="*/ 1143 w 1145"/>
                <a:gd name="T39" fmla="*/ 69 h 273"/>
                <a:gd name="T40" fmla="*/ 1106 w 1145"/>
                <a:gd name="T41" fmla="*/ 4 h 273"/>
                <a:gd name="T42" fmla="*/ 1030 w 1145"/>
                <a:gd name="T43" fmla="*/ 10 h 273"/>
                <a:gd name="T44" fmla="*/ 954 w 1145"/>
                <a:gd name="T45" fmla="*/ 16 h 273"/>
                <a:gd name="T46" fmla="*/ 879 w 1145"/>
                <a:gd name="T47" fmla="*/ 23 h 273"/>
                <a:gd name="T48" fmla="*/ 805 w 1145"/>
                <a:gd name="T49" fmla="*/ 31 h 273"/>
                <a:gd name="T50" fmla="*/ 732 w 1145"/>
                <a:gd name="T51" fmla="*/ 39 h 273"/>
                <a:gd name="T52" fmla="*/ 659 w 1145"/>
                <a:gd name="T53" fmla="*/ 48 h 273"/>
                <a:gd name="T54" fmla="*/ 588 w 1145"/>
                <a:gd name="T55" fmla="*/ 57 h 273"/>
                <a:gd name="T56" fmla="*/ 517 w 1145"/>
                <a:gd name="T57" fmla="*/ 66 h 273"/>
                <a:gd name="T58" fmla="*/ 447 w 1145"/>
                <a:gd name="T59" fmla="*/ 75 h 273"/>
                <a:gd name="T60" fmla="*/ 377 w 1145"/>
                <a:gd name="T61" fmla="*/ 84 h 273"/>
                <a:gd name="T62" fmla="*/ 308 w 1145"/>
                <a:gd name="T63" fmla="*/ 94 h 273"/>
                <a:gd name="T64" fmla="*/ 240 w 1145"/>
                <a:gd name="T65" fmla="*/ 104 h 273"/>
                <a:gd name="T66" fmla="*/ 171 w 1145"/>
                <a:gd name="T67" fmla="*/ 113 h 273"/>
                <a:gd name="T68" fmla="*/ 103 w 1145"/>
                <a:gd name="T69" fmla="*/ 124 h 273"/>
                <a:gd name="T70" fmla="*/ 35 w 1145"/>
                <a:gd name="T71" fmla="*/ 13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5" h="273">
                  <a:moveTo>
                    <a:pt x="1" y="137"/>
                  </a:moveTo>
                  <a:lnTo>
                    <a:pt x="1" y="159"/>
                  </a:lnTo>
                  <a:lnTo>
                    <a:pt x="1" y="182"/>
                  </a:lnTo>
                  <a:lnTo>
                    <a:pt x="0" y="204"/>
                  </a:lnTo>
                  <a:lnTo>
                    <a:pt x="0" y="227"/>
                  </a:lnTo>
                  <a:lnTo>
                    <a:pt x="31" y="222"/>
                  </a:lnTo>
                  <a:lnTo>
                    <a:pt x="61" y="216"/>
                  </a:lnTo>
                  <a:lnTo>
                    <a:pt x="92" y="211"/>
                  </a:lnTo>
                  <a:lnTo>
                    <a:pt x="123" y="205"/>
                  </a:lnTo>
                  <a:lnTo>
                    <a:pt x="154" y="201"/>
                  </a:lnTo>
                  <a:lnTo>
                    <a:pt x="185" y="197"/>
                  </a:lnTo>
                  <a:lnTo>
                    <a:pt x="217" y="193"/>
                  </a:lnTo>
                  <a:lnTo>
                    <a:pt x="248" y="189"/>
                  </a:lnTo>
                  <a:lnTo>
                    <a:pt x="279" y="187"/>
                  </a:lnTo>
                  <a:lnTo>
                    <a:pt x="310" y="185"/>
                  </a:lnTo>
                  <a:lnTo>
                    <a:pt x="341" y="182"/>
                  </a:lnTo>
                  <a:lnTo>
                    <a:pt x="372" y="180"/>
                  </a:lnTo>
                  <a:lnTo>
                    <a:pt x="403" y="179"/>
                  </a:lnTo>
                  <a:lnTo>
                    <a:pt x="434" y="178"/>
                  </a:lnTo>
                  <a:lnTo>
                    <a:pt x="466" y="177"/>
                  </a:lnTo>
                  <a:lnTo>
                    <a:pt x="497" y="177"/>
                  </a:lnTo>
                  <a:lnTo>
                    <a:pt x="540" y="177"/>
                  </a:lnTo>
                  <a:lnTo>
                    <a:pt x="584" y="178"/>
                  </a:lnTo>
                  <a:lnTo>
                    <a:pt x="627" y="180"/>
                  </a:lnTo>
                  <a:lnTo>
                    <a:pt x="669" y="182"/>
                  </a:lnTo>
                  <a:lnTo>
                    <a:pt x="711" y="186"/>
                  </a:lnTo>
                  <a:lnTo>
                    <a:pt x="752" y="190"/>
                  </a:lnTo>
                  <a:lnTo>
                    <a:pt x="794" y="195"/>
                  </a:lnTo>
                  <a:lnTo>
                    <a:pt x="834" y="201"/>
                  </a:lnTo>
                  <a:lnTo>
                    <a:pt x="873" y="208"/>
                  </a:lnTo>
                  <a:lnTo>
                    <a:pt x="913" y="215"/>
                  </a:lnTo>
                  <a:lnTo>
                    <a:pt x="951" y="223"/>
                  </a:lnTo>
                  <a:lnTo>
                    <a:pt x="989" y="232"/>
                  </a:lnTo>
                  <a:lnTo>
                    <a:pt x="1026" y="241"/>
                  </a:lnTo>
                  <a:lnTo>
                    <a:pt x="1061" y="251"/>
                  </a:lnTo>
                  <a:lnTo>
                    <a:pt x="1098" y="262"/>
                  </a:lnTo>
                  <a:lnTo>
                    <a:pt x="1133" y="273"/>
                  </a:lnTo>
                  <a:lnTo>
                    <a:pt x="1136" y="205"/>
                  </a:lnTo>
                  <a:lnTo>
                    <a:pt x="1140" y="137"/>
                  </a:lnTo>
                  <a:lnTo>
                    <a:pt x="1143" y="69"/>
                  </a:lnTo>
                  <a:lnTo>
                    <a:pt x="1145" y="0"/>
                  </a:lnTo>
                  <a:lnTo>
                    <a:pt x="1106" y="4"/>
                  </a:lnTo>
                  <a:lnTo>
                    <a:pt x="1068" y="6"/>
                  </a:lnTo>
                  <a:lnTo>
                    <a:pt x="1030" y="10"/>
                  </a:lnTo>
                  <a:lnTo>
                    <a:pt x="992" y="13"/>
                  </a:lnTo>
                  <a:lnTo>
                    <a:pt x="954" y="16"/>
                  </a:lnTo>
                  <a:lnTo>
                    <a:pt x="916" y="20"/>
                  </a:lnTo>
                  <a:lnTo>
                    <a:pt x="879" y="23"/>
                  </a:lnTo>
                  <a:lnTo>
                    <a:pt x="842" y="27"/>
                  </a:lnTo>
                  <a:lnTo>
                    <a:pt x="805" y="31"/>
                  </a:lnTo>
                  <a:lnTo>
                    <a:pt x="769" y="35"/>
                  </a:lnTo>
                  <a:lnTo>
                    <a:pt x="732" y="39"/>
                  </a:lnTo>
                  <a:lnTo>
                    <a:pt x="696" y="43"/>
                  </a:lnTo>
                  <a:lnTo>
                    <a:pt x="659" y="48"/>
                  </a:lnTo>
                  <a:lnTo>
                    <a:pt x="623" y="52"/>
                  </a:lnTo>
                  <a:lnTo>
                    <a:pt x="588" y="57"/>
                  </a:lnTo>
                  <a:lnTo>
                    <a:pt x="553" y="61"/>
                  </a:lnTo>
                  <a:lnTo>
                    <a:pt x="517" y="66"/>
                  </a:lnTo>
                  <a:lnTo>
                    <a:pt x="482" y="71"/>
                  </a:lnTo>
                  <a:lnTo>
                    <a:pt x="447" y="75"/>
                  </a:lnTo>
                  <a:lnTo>
                    <a:pt x="412" y="80"/>
                  </a:lnTo>
                  <a:lnTo>
                    <a:pt x="377" y="84"/>
                  </a:lnTo>
                  <a:lnTo>
                    <a:pt x="342" y="89"/>
                  </a:lnTo>
                  <a:lnTo>
                    <a:pt x="308" y="94"/>
                  </a:lnTo>
                  <a:lnTo>
                    <a:pt x="273" y="98"/>
                  </a:lnTo>
                  <a:lnTo>
                    <a:pt x="240" y="104"/>
                  </a:lnTo>
                  <a:lnTo>
                    <a:pt x="205" y="109"/>
                  </a:lnTo>
                  <a:lnTo>
                    <a:pt x="171" y="113"/>
                  </a:lnTo>
                  <a:lnTo>
                    <a:pt x="137" y="118"/>
                  </a:lnTo>
                  <a:lnTo>
                    <a:pt x="103" y="124"/>
                  </a:lnTo>
                  <a:lnTo>
                    <a:pt x="69" y="128"/>
                  </a:lnTo>
                  <a:lnTo>
                    <a:pt x="35" y="133"/>
                  </a:lnTo>
                  <a:lnTo>
                    <a:pt x="1" y="137"/>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02" name="Freeform 77"/>
            <p:cNvSpPr>
              <a:spLocks/>
            </p:cNvSpPr>
            <p:nvPr/>
          </p:nvSpPr>
          <p:spPr bwMode="auto">
            <a:xfrm>
              <a:off x="1884" y="2551"/>
              <a:ext cx="2278" cy="534"/>
            </a:xfrm>
            <a:custGeom>
              <a:avLst/>
              <a:gdLst>
                <a:gd name="T0" fmla="*/ 1109 w 1148"/>
                <a:gd name="T1" fmla="*/ 3 h 305"/>
                <a:gd name="T2" fmla="*/ 1033 w 1148"/>
                <a:gd name="T3" fmla="*/ 9 h 305"/>
                <a:gd name="T4" fmla="*/ 957 w 1148"/>
                <a:gd name="T5" fmla="*/ 16 h 305"/>
                <a:gd name="T6" fmla="*/ 882 w 1148"/>
                <a:gd name="T7" fmla="*/ 23 h 305"/>
                <a:gd name="T8" fmla="*/ 808 w 1148"/>
                <a:gd name="T9" fmla="*/ 31 h 305"/>
                <a:gd name="T10" fmla="*/ 734 w 1148"/>
                <a:gd name="T11" fmla="*/ 39 h 305"/>
                <a:gd name="T12" fmla="*/ 662 w 1148"/>
                <a:gd name="T13" fmla="*/ 47 h 305"/>
                <a:gd name="T14" fmla="*/ 590 w 1148"/>
                <a:gd name="T15" fmla="*/ 56 h 305"/>
                <a:gd name="T16" fmla="*/ 520 w 1148"/>
                <a:gd name="T17" fmla="*/ 65 h 305"/>
                <a:gd name="T18" fmla="*/ 450 w 1148"/>
                <a:gd name="T19" fmla="*/ 74 h 305"/>
                <a:gd name="T20" fmla="*/ 379 w 1148"/>
                <a:gd name="T21" fmla="*/ 84 h 305"/>
                <a:gd name="T22" fmla="*/ 310 w 1148"/>
                <a:gd name="T23" fmla="*/ 93 h 305"/>
                <a:gd name="T24" fmla="*/ 242 w 1148"/>
                <a:gd name="T25" fmla="*/ 103 h 305"/>
                <a:gd name="T26" fmla="*/ 173 w 1148"/>
                <a:gd name="T27" fmla="*/ 113 h 305"/>
                <a:gd name="T28" fmla="*/ 105 w 1148"/>
                <a:gd name="T29" fmla="*/ 123 h 305"/>
                <a:gd name="T30" fmla="*/ 37 w 1148"/>
                <a:gd name="T31" fmla="*/ 132 h 305"/>
                <a:gd name="T32" fmla="*/ 3 w 1148"/>
                <a:gd name="T33" fmla="*/ 176 h 305"/>
                <a:gd name="T34" fmla="*/ 1 w 1148"/>
                <a:gd name="T35" fmla="*/ 254 h 305"/>
                <a:gd name="T36" fmla="*/ 35 w 1148"/>
                <a:gd name="T37" fmla="*/ 286 h 305"/>
                <a:gd name="T38" fmla="*/ 104 w 1148"/>
                <a:gd name="T39" fmla="*/ 273 h 305"/>
                <a:gd name="T40" fmla="*/ 174 w 1148"/>
                <a:gd name="T41" fmla="*/ 260 h 305"/>
                <a:gd name="T42" fmla="*/ 245 w 1148"/>
                <a:gd name="T43" fmla="*/ 250 h 305"/>
                <a:gd name="T44" fmla="*/ 315 w 1148"/>
                <a:gd name="T45" fmla="*/ 242 h 305"/>
                <a:gd name="T46" fmla="*/ 386 w 1148"/>
                <a:gd name="T47" fmla="*/ 236 h 305"/>
                <a:gd name="T48" fmla="*/ 457 w 1148"/>
                <a:gd name="T49" fmla="*/ 231 h 305"/>
                <a:gd name="T50" fmla="*/ 528 w 1148"/>
                <a:gd name="T51" fmla="*/ 229 h 305"/>
                <a:gd name="T52" fmla="*/ 601 w 1148"/>
                <a:gd name="T53" fmla="*/ 229 h 305"/>
                <a:gd name="T54" fmla="*/ 673 w 1148"/>
                <a:gd name="T55" fmla="*/ 231 h 305"/>
                <a:gd name="T56" fmla="*/ 744 w 1148"/>
                <a:gd name="T57" fmla="*/ 236 h 305"/>
                <a:gd name="T58" fmla="*/ 814 w 1148"/>
                <a:gd name="T59" fmla="*/ 243 h 305"/>
                <a:gd name="T60" fmla="*/ 882 w 1148"/>
                <a:gd name="T61" fmla="*/ 252 h 305"/>
                <a:gd name="T62" fmla="*/ 948 w 1148"/>
                <a:gd name="T63" fmla="*/ 262 h 305"/>
                <a:gd name="T64" fmla="*/ 1012 w 1148"/>
                <a:gd name="T65" fmla="*/ 276 h 305"/>
                <a:gd name="T66" fmla="*/ 1074 w 1148"/>
                <a:gd name="T67" fmla="*/ 291 h 305"/>
                <a:gd name="T68" fmla="*/ 1112 w 1148"/>
                <a:gd name="T69" fmla="*/ 299 h 305"/>
                <a:gd name="T70" fmla="*/ 1128 w 1148"/>
                <a:gd name="T71" fmla="*/ 304 h 305"/>
                <a:gd name="T72" fmla="*/ 1140 w 1148"/>
                <a:gd name="T73" fmla="*/ 229 h 305"/>
                <a:gd name="T74" fmla="*/ 1146 w 1148"/>
                <a:gd name="T75" fmla="*/ 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8" h="305">
                  <a:moveTo>
                    <a:pt x="1148" y="0"/>
                  </a:moveTo>
                  <a:lnTo>
                    <a:pt x="1109" y="3"/>
                  </a:lnTo>
                  <a:lnTo>
                    <a:pt x="1071" y="5"/>
                  </a:lnTo>
                  <a:lnTo>
                    <a:pt x="1033" y="9"/>
                  </a:lnTo>
                  <a:lnTo>
                    <a:pt x="995" y="12"/>
                  </a:lnTo>
                  <a:lnTo>
                    <a:pt x="957" y="16"/>
                  </a:lnTo>
                  <a:lnTo>
                    <a:pt x="919" y="19"/>
                  </a:lnTo>
                  <a:lnTo>
                    <a:pt x="882" y="23"/>
                  </a:lnTo>
                  <a:lnTo>
                    <a:pt x="845" y="26"/>
                  </a:lnTo>
                  <a:lnTo>
                    <a:pt x="808" y="31"/>
                  </a:lnTo>
                  <a:lnTo>
                    <a:pt x="771" y="34"/>
                  </a:lnTo>
                  <a:lnTo>
                    <a:pt x="734" y="39"/>
                  </a:lnTo>
                  <a:lnTo>
                    <a:pt x="699" y="42"/>
                  </a:lnTo>
                  <a:lnTo>
                    <a:pt x="662" y="47"/>
                  </a:lnTo>
                  <a:lnTo>
                    <a:pt x="626" y="51"/>
                  </a:lnTo>
                  <a:lnTo>
                    <a:pt x="590" y="56"/>
                  </a:lnTo>
                  <a:lnTo>
                    <a:pt x="556" y="61"/>
                  </a:lnTo>
                  <a:lnTo>
                    <a:pt x="520" y="65"/>
                  </a:lnTo>
                  <a:lnTo>
                    <a:pt x="484" y="70"/>
                  </a:lnTo>
                  <a:lnTo>
                    <a:pt x="450" y="74"/>
                  </a:lnTo>
                  <a:lnTo>
                    <a:pt x="415" y="79"/>
                  </a:lnTo>
                  <a:lnTo>
                    <a:pt x="379" y="84"/>
                  </a:lnTo>
                  <a:lnTo>
                    <a:pt x="345" y="88"/>
                  </a:lnTo>
                  <a:lnTo>
                    <a:pt x="310" y="93"/>
                  </a:lnTo>
                  <a:lnTo>
                    <a:pt x="276" y="98"/>
                  </a:lnTo>
                  <a:lnTo>
                    <a:pt x="242" y="103"/>
                  </a:lnTo>
                  <a:lnTo>
                    <a:pt x="208" y="108"/>
                  </a:lnTo>
                  <a:lnTo>
                    <a:pt x="173" y="113"/>
                  </a:lnTo>
                  <a:lnTo>
                    <a:pt x="140" y="117"/>
                  </a:lnTo>
                  <a:lnTo>
                    <a:pt x="105" y="123"/>
                  </a:lnTo>
                  <a:lnTo>
                    <a:pt x="72" y="127"/>
                  </a:lnTo>
                  <a:lnTo>
                    <a:pt x="37" y="132"/>
                  </a:lnTo>
                  <a:lnTo>
                    <a:pt x="4" y="137"/>
                  </a:lnTo>
                  <a:lnTo>
                    <a:pt x="3" y="176"/>
                  </a:lnTo>
                  <a:lnTo>
                    <a:pt x="3" y="215"/>
                  </a:lnTo>
                  <a:lnTo>
                    <a:pt x="1" y="254"/>
                  </a:lnTo>
                  <a:lnTo>
                    <a:pt x="0" y="295"/>
                  </a:lnTo>
                  <a:lnTo>
                    <a:pt x="35" y="286"/>
                  </a:lnTo>
                  <a:lnTo>
                    <a:pt x="69" y="280"/>
                  </a:lnTo>
                  <a:lnTo>
                    <a:pt x="104" y="273"/>
                  </a:lnTo>
                  <a:lnTo>
                    <a:pt x="140" y="266"/>
                  </a:lnTo>
                  <a:lnTo>
                    <a:pt x="174" y="260"/>
                  </a:lnTo>
                  <a:lnTo>
                    <a:pt x="210" y="255"/>
                  </a:lnTo>
                  <a:lnTo>
                    <a:pt x="245" y="250"/>
                  </a:lnTo>
                  <a:lnTo>
                    <a:pt x="280" y="246"/>
                  </a:lnTo>
                  <a:lnTo>
                    <a:pt x="315" y="242"/>
                  </a:lnTo>
                  <a:lnTo>
                    <a:pt x="351" y="238"/>
                  </a:lnTo>
                  <a:lnTo>
                    <a:pt x="386" y="236"/>
                  </a:lnTo>
                  <a:lnTo>
                    <a:pt x="421" y="233"/>
                  </a:lnTo>
                  <a:lnTo>
                    <a:pt x="457" y="231"/>
                  </a:lnTo>
                  <a:lnTo>
                    <a:pt x="492" y="230"/>
                  </a:lnTo>
                  <a:lnTo>
                    <a:pt x="528" y="229"/>
                  </a:lnTo>
                  <a:lnTo>
                    <a:pt x="564" y="229"/>
                  </a:lnTo>
                  <a:lnTo>
                    <a:pt x="601" y="229"/>
                  </a:lnTo>
                  <a:lnTo>
                    <a:pt x="638" y="230"/>
                  </a:lnTo>
                  <a:lnTo>
                    <a:pt x="673" y="231"/>
                  </a:lnTo>
                  <a:lnTo>
                    <a:pt x="709" y="233"/>
                  </a:lnTo>
                  <a:lnTo>
                    <a:pt x="744" y="236"/>
                  </a:lnTo>
                  <a:lnTo>
                    <a:pt x="779" y="239"/>
                  </a:lnTo>
                  <a:lnTo>
                    <a:pt x="814" y="243"/>
                  </a:lnTo>
                  <a:lnTo>
                    <a:pt x="847" y="246"/>
                  </a:lnTo>
                  <a:lnTo>
                    <a:pt x="882" y="252"/>
                  </a:lnTo>
                  <a:lnTo>
                    <a:pt x="914" y="257"/>
                  </a:lnTo>
                  <a:lnTo>
                    <a:pt x="948" y="262"/>
                  </a:lnTo>
                  <a:lnTo>
                    <a:pt x="980" y="269"/>
                  </a:lnTo>
                  <a:lnTo>
                    <a:pt x="1012" y="276"/>
                  </a:lnTo>
                  <a:lnTo>
                    <a:pt x="1043" y="283"/>
                  </a:lnTo>
                  <a:lnTo>
                    <a:pt x="1074" y="291"/>
                  </a:lnTo>
                  <a:lnTo>
                    <a:pt x="1105" y="299"/>
                  </a:lnTo>
                  <a:lnTo>
                    <a:pt x="1112" y="299"/>
                  </a:lnTo>
                  <a:lnTo>
                    <a:pt x="1120" y="301"/>
                  </a:lnTo>
                  <a:lnTo>
                    <a:pt x="1128" y="304"/>
                  </a:lnTo>
                  <a:lnTo>
                    <a:pt x="1135" y="305"/>
                  </a:lnTo>
                  <a:lnTo>
                    <a:pt x="1140" y="229"/>
                  </a:lnTo>
                  <a:lnTo>
                    <a:pt x="1143" y="152"/>
                  </a:lnTo>
                  <a:lnTo>
                    <a:pt x="1146" y="76"/>
                  </a:lnTo>
                  <a:lnTo>
                    <a:pt x="1148"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03" name="Freeform 80"/>
            <p:cNvSpPr>
              <a:spLocks/>
            </p:cNvSpPr>
            <p:nvPr/>
          </p:nvSpPr>
          <p:spPr bwMode="auto">
            <a:xfrm>
              <a:off x="832" y="3078"/>
              <a:ext cx="4155" cy="1146"/>
            </a:xfrm>
            <a:custGeom>
              <a:avLst/>
              <a:gdLst>
                <a:gd name="T0" fmla="*/ 910 w 2095"/>
                <a:gd name="T1" fmla="*/ 26 h 656"/>
                <a:gd name="T2" fmla="*/ 652 w 2095"/>
                <a:gd name="T3" fmla="*/ 82 h 656"/>
                <a:gd name="T4" fmla="*/ 401 w 2095"/>
                <a:gd name="T5" fmla="*/ 168 h 656"/>
                <a:gd name="T6" fmla="*/ 161 w 2095"/>
                <a:gd name="T7" fmla="*/ 278 h 656"/>
                <a:gd name="T8" fmla="*/ 59 w 2095"/>
                <a:gd name="T9" fmla="*/ 340 h 656"/>
                <a:gd name="T10" fmla="*/ 271 w 2095"/>
                <a:gd name="T11" fmla="*/ 241 h 656"/>
                <a:gd name="T12" fmla="*/ 492 w 2095"/>
                <a:gd name="T13" fmla="*/ 164 h 656"/>
                <a:gd name="T14" fmla="*/ 720 w 2095"/>
                <a:gd name="T15" fmla="*/ 108 h 656"/>
                <a:gd name="T16" fmla="*/ 952 w 2095"/>
                <a:gd name="T17" fmla="*/ 75 h 656"/>
                <a:gd name="T18" fmla="*/ 1174 w 2095"/>
                <a:gd name="T19" fmla="*/ 70 h 656"/>
                <a:gd name="T20" fmla="*/ 1379 w 2095"/>
                <a:gd name="T21" fmla="*/ 88 h 656"/>
                <a:gd name="T22" fmla="*/ 1566 w 2095"/>
                <a:gd name="T23" fmla="*/ 129 h 656"/>
                <a:gd name="T24" fmla="*/ 1733 w 2095"/>
                <a:gd name="T25" fmla="*/ 193 h 656"/>
                <a:gd name="T26" fmla="*/ 1824 w 2095"/>
                <a:gd name="T27" fmla="*/ 244 h 656"/>
                <a:gd name="T28" fmla="*/ 1547 w 2095"/>
                <a:gd name="T29" fmla="*/ 144 h 656"/>
                <a:gd name="T30" fmla="*/ 1210 w 2095"/>
                <a:gd name="T31" fmla="*/ 117 h 656"/>
                <a:gd name="T32" fmla="*/ 948 w 2095"/>
                <a:gd name="T33" fmla="*/ 141 h 656"/>
                <a:gd name="T34" fmla="*/ 710 w 2095"/>
                <a:gd name="T35" fmla="*/ 193 h 656"/>
                <a:gd name="T36" fmla="*/ 479 w 2095"/>
                <a:gd name="T37" fmla="*/ 271 h 656"/>
                <a:gd name="T38" fmla="*/ 258 w 2095"/>
                <a:gd name="T39" fmla="*/ 374 h 656"/>
                <a:gd name="T40" fmla="*/ 164 w 2095"/>
                <a:gd name="T41" fmla="*/ 431 h 656"/>
                <a:gd name="T42" fmla="*/ 357 w 2095"/>
                <a:gd name="T43" fmla="*/ 343 h 656"/>
                <a:gd name="T44" fmla="*/ 560 w 2095"/>
                <a:gd name="T45" fmla="*/ 271 h 656"/>
                <a:gd name="T46" fmla="*/ 768 w 2095"/>
                <a:gd name="T47" fmla="*/ 221 h 656"/>
                <a:gd name="T48" fmla="*/ 978 w 2095"/>
                <a:gd name="T49" fmla="*/ 192 h 656"/>
                <a:gd name="T50" fmla="*/ 1190 w 2095"/>
                <a:gd name="T51" fmla="*/ 185 h 656"/>
                <a:gd name="T52" fmla="*/ 1384 w 2095"/>
                <a:gd name="T53" fmla="*/ 204 h 656"/>
                <a:gd name="T54" fmla="*/ 1556 w 2095"/>
                <a:gd name="T55" fmla="*/ 246 h 656"/>
                <a:gd name="T56" fmla="*/ 1708 w 2095"/>
                <a:gd name="T57" fmla="*/ 312 h 656"/>
                <a:gd name="T58" fmla="*/ 1791 w 2095"/>
                <a:gd name="T59" fmla="*/ 363 h 656"/>
                <a:gd name="T60" fmla="*/ 1519 w 2095"/>
                <a:gd name="T61" fmla="*/ 261 h 656"/>
                <a:gd name="T62" fmla="*/ 1182 w 2095"/>
                <a:gd name="T63" fmla="*/ 234 h 656"/>
                <a:gd name="T64" fmla="*/ 947 w 2095"/>
                <a:gd name="T65" fmla="*/ 261 h 656"/>
                <a:gd name="T66" fmla="*/ 738 w 2095"/>
                <a:gd name="T67" fmla="*/ 312 h 656"/>
                <a:gd name="T68" fmla="*/ 534 w 2095"/>
                <a:gd name="T69" fmla="*/ 384 h 656"/>
                <a:gd name="T70" fmla="*/ 339 w 2095"/>
                <a:gd name="T71" fmla="*/ 479 h 656"/>
                <a:gd name="T72" fmla="*/ 254 w 2095"/>
                <a:gd name="T73" fmla="*/ 532 h 656"/>
                <a:gd name="T74" fmla="*/ 422 w 2095"/>
                <a:gd name="T75" fmla="*/ 453 h 656"/>
                <a:gd name="T76" fmla="*/ 597 w 2095"/>
                <a:gd name="T77" fmla="*/ 389 h 656"/>
                <a:gd name="T78" fmla="*/ 778 w 2095"/>
                <a:gd name="T79" fmla="*/ 341 h 656"/>
                <a:gd name="T80" fmla="*/ 960 w 2095"/>
                <a:gd name="T81" fmla="*/ 313 h 656"/>
                <a:gd name="T82" fmla="*/ 1269 w 2095"/>
                <a:gd name="T83" fmla="*/ 312 h 656"/>
                <a:gd name="T84" fmla="*/ 1574 w 2095"/>
                <a:gd name="T85" fmla="*/ 385 h 656"/>
                <a:gd name="T86" fmla="*/ 1626 w 2095"/>
                <a:gd name="T87" fmla="*/ 416 h 656"/>
                <a:gd name="T88" fmla="*/ 1376 w 2095"/>
                <a:gd name="T89" fmla="*/ 355 h 656"/>
                <a:gd name="T90" fmla="*/ 1094 w 2095"/>
                <a:gd name="T91" fmla="*/ 359 h 656"/>
                <a:gd name="T92" fmla="*/ 907 w 2095"/>
                <a:gd name="T93" fmla="*/ 392 h 656"/>
                <a:gd name="T94" fmla="*/ 723 w 2095"/>
                <a:gd name="T95" fmla="*/ 447 h 656"/>
                <a:gd name="T96" fmla="*/ 545 w 2095"/>
                <a:gd name="T97" fmla="*/ 521 h 656"/>
                <a:gd name="T98" fmla="*/ 378 w 2095"/>
                <a:gd name="T99" fmla="*/ 612 h 656"/>
                <a:gd name="T100" fmla="*/ 474 w 2095"/>
                <a:gd name="T101" fmla="*/ 573 h 656"/>
                <a:gd name="T102" fmla="*/ 779 w 2095"/>
                <a:gd name="T103" fmla="*/ 468 h 656"/>
                <a:gd name="T104" fmla="*/ 1124 w 2095"/>
                <a:gd name="T105" fmla="*/ 423 h 656"/>
                <a:gd name="T106" fmla="*/ 1480 w 2095"/>
                <a:gd name="T107" fmla="*/ 482 h 656"/>
                <a:gd name="T108" fmla="*/ 1703 w 2095"/>
                <a:gd name="T109" fmla="*/ 651 h 656"/>
                <a:gd name="T110" fmla="*/ 1963 w 2095"/>
                <a:gd name="T111" fmla="*/ 186 h 656"/>
                <a:gd name="T112" fmla="*/ 1778 w 2095"/>
                <a:gd name="T113" fmla="*/ 94 h 656"/>
                <a:gd name="T114" fmla="*/ 1564 w 2095"/>
                <a:gd name="T115" fmla="*/ 32 h 656"/>
                <a:gd name="T116" fmla="*/ 1322 w 2095"/>
                <a:gd name="T117" fmla="*/ 2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95" h="656">
                  <a:moveTo>
                    <a:pt x="1135" y="3"/>
                  </a:moveTo>
                  <a:lnTo>
                    <a:pt x="1097" y="5"/>
                  </a:lnTo>
                  <a:lnTo>
                    <a:pt x="1060" y="7"/>
                  </a:lnTo>
                  <a:lnTo>
                    <a:pt x="1022" y="11"/>
                  </a:lnTo>
                  <a:lnTo>
                    <a:pt x="985" y="15"/>
                  </a:lnTo>
                  <a:lnTo>
                    <a:pt x="948" y="20"/>
                  </a:lnTo>
                  <a:lnTo>
                    <a:pt x="910" y="26"/>
                  </a:lnTo>
                  <a:lnTo>
                    <a:pt x="874" y="33"/>
                  </a:lnTo>
                  <a:lnTo>
                    <a:pt x="837" y="38"/>
                  </a:lnTo>
                  <a:lnTo>
                    <a:pt x="799" y="47"/>
                  </a:lnTo>
                  <a:lnTo>
                    <a:pt x="762" y="55"/>
                  </a:lnTo>
                  <a:lnTo>
                    <a:pt x="725" y="63"/>
                  </a:lnTo>
                  <a:lnTo>
                    <a:pt x="689" y="72"/>
                  </a:lnTo>
                  <a:lnTo>
                    <a:pt x="652" y="82"/>
                  </a:lnTo>
                  <a:lnTo>
                    <a:pt x="615" y="93"/>
                  </a:lnTo>
                  <a:lnTo>
                    <a:pt x="580" y="104"/>
                  </a:lnTo>
                  <a:lnTo>
                    <a:pt x="544" y="116"/>
                  </a:lnTo>
                  <a:lnTo>
                    <a:pt x="507" y="127"/>
                  </a:lnTo>
                  <a:lnTo>
                    <a:pt x="471" y="140"/>
                  </a:lnTo>
                  <a:lnTo>
                    <a:pt x="437" y="154"/>
                  </a:lnTo>
                  <a:lnTo>
                    <a:pt x="401" y="168"/>
                  </a:lnTo>
                  <a:lnTo>
                    <a:pt x="367" y="181"/>
                  </a:lnTo>
                  <a:lnTo>
                    <a:pt x="332" y="196"/>
                  </a:lnTo>
                  <a:lnTo>
                    <a:pt x="297" y="211"/>
                  </a:lnTo>
                  <a:lnTo>
                    <a:pt x="263" y="227"/>
                  </a:lnTo>
                  <a:lnTo>
                    <a:pt x="228" y="244"/>
                  </a:lnTo>
                  <a:lnTo>
                    <a:pt x="195" y="261"/>
                  </a:lnTo>
                  <a:lnTo>
                    <a:pt x="161" y="278"/>
                  </a:lnTo>
                  <a:lnTo>
                    <a:pt x="129" y="295"/>
                  </a:lnTo>
                  <a:lnTo>
                    <a:pt x="96" y="314"/>
                  </a:lnTo>
                  <a:lnTo>
                    <a:pt x="63" y="332"/>
                  </a:lnTo>
                  <a:lnTo>
                    <a:pt x="31" y="352"/>
                  </a:lnTo>
                  <a:lnTo>
                    <a:pt x="0" y="371"/>
                  </a:lnTo>
                  <a:lnTo>
                    <a:pt x="29" y="355"/>
                  </a:lnTo>
                  <a:lnTo>
                    <a:pt x="59" y="340"/>
                  </a:lnTo>
                  <a:lnTo>
                    <a:pt x="88" y="325"/>
                  </a:lnTo>
                  <a:lnTo>
                    <a:pt x="118" y="310"/>
                  </a:lnTo>
                  <a:lnTo>
                    <a:pt x="148" y="295"/>
                  </a:lnTo>
                  <a:lnTo>
                    <a:pt x="179" y="282"/>
                  </a:lnTo>
                  <a:lnTo>
                    <a:pt x="209" y="268"/>
                  </a:lnTo>
                  <a:lnTo>
                    <a:pt x="240" y="255"/>
                  </a:lnTo>
                  <a:lnTo>
                    <a:pt x="271" y="241"/>
                  </a:lnTo>
                  <a:lnTo>
                    <a:pt x="302" y="230"/>
                  </a:lnTo>
                  <a:lnTo>
                    <a:pt x="333" y="217"/>
                  </a:lnTo>
                  <a:lnTo>
                    <a:pt x="364" y="206"/>
                  </a:lnTo>
                  <a:lnTo>
                    <a:pt x="397" y="194"/>
                  </a:lnTo>
                  <a:lnTo>
                    <a:pt x="429" y="184"/>
                  </a:lnTo>
                  <a:lnTo>
                    <a:pt x="460" y="173"/>
                  </a:lnTo>
                  <a:lnTo>
                    <a:pt x="492" y="164"/>
                  </a:lnTo>
                  <a:lnTo>
                    <a:pt x="524" y="154"/>
                  </a:lnTo>
                  <a:lnTo>
                    <a:pt x="557" y="146"/>
                  </a:lnTo>
                  <a:lnTo>
                    <a:pt x="590" y="136"/>
                  </a:lnTo>
                  <a:lnTo>
                    <a:pt x="622" y="128"/>
                  </a:lnTo>
                  <a:lnTo>
                    <a:pt x="655" y="121"/>
                  </a:lnTo>
                  <a:lnTo>
                    <a:pt x="688" y="115"/>
                  </a:lnTo>
                  <a:lnTo>
                    <a:pt x="720" y="108"/>
                  </a:lnTo>
                  <a:lnTo>
                    <a:pt x="754" y="102"/>
                  </a:lnTo>
                  <a:lnTo>
                    <a:pt x="786" y="96"/>
                  </a:lnTo>
                  <a:lnTo>
                    <a:pt x="819" y="90"/>
                  </a:lnTo>
                  <a:lnTo>
                    <a:pt x="853" y="86"/>
                  </a:lnTo>
                  <a:lnTo>
                    <a:pt x="885" y="82"/>
                  </a:lnTo>
                  <a:lnTo>
                    <a:pt x="919" y="79"/>
                  </a:lnTo>
                  <a:lnTo>
                    <a:pt x="952" y="75"/>
                  </a:lnTo>
                  <a:lnTo>
                    <a:pt x="984" y="73"/>
                  </a:lnTo>
                  <a:lnTo>
                    <a:pt x="1018" y="71"/>
                  </a:lnTo>
                  <a:lnTo>
                    <a:pt x="1050" y="70"/>
                  </a:lnTo>
                  <a:lnTo>
                    <a:pt x="1081" y="68"/>
                  </a:lnTo>
                  <a:lnTo>
                    <a:pt x="1113" y="68"/>
                  </a:lnTo>
                  <a:lnTo>
                    <a:pt x="1144" y="68"/>
                  </a:lnTo>
                  <a:lnTo>
                    <a:pt x="1174" y="70"/>
                  </a:lnTo>
                  <a:lnTo>
                    <a:pt x="1205" y="71"/>
                  </a:lnTo>
                  <a:lnTo>
                    <a:pt x="1235" y="72"/>
                  </a:lnTo>
                  <a:lnTo>
                    <a:pt x="1264" y="74"/>
                  </a:lnTo>
                  <a:lnTo>
                    <a:pt x="1294" y="76"/>
                  </a:lnTo>
                  <a:lnTo>
                    <a:pt x="1323" y="80"/>
                  </a:lnTo>
                  <a:lnTo>
                    <a:pt x="1352" y="83"/>
                  </a:lnTo>
                  <a:lnTo>
                    <a:pt x="1379" y="88"/>
                  </a:lnTo>
                  <a:lnTo>
                    <a:pt x="1407" y="93"/>
                  </a:lnTo>
                  <a:lnTo>
                    <a:pt x="1435" y="97"/>
                  </a:lnTo>
                  <a:lnTo>
                    <a:pt x="1462" y="103"/>
                  </a:lnTo>
                  <a:lnTo>
                    <a:pt x="1489" y="109"/>
                  </a:lnTo>
                  <a:lnTo>
                    <a:pt x="1515" y="116"/>
                  </a:lnTo>
                  <a:lnTo>
                    <a:pt x="1541" y="123"/>
                  </a:lnTo>
                  <a:lnTo>
                    <a:pt x="1566" y="129"/>
                  </a:lnTo>
                  <a:lnTo>
                    <a:pt x="1591" y="138"/>
                  </a:lnTo>
                  <a:lnTo>
                    <a:pt x="1617" y="146"/>
                  </a:lnTo>
                  <a:lnTo>
                    <a:pt x="1641" y="155"/>
                  </a:lnTo>
                  <a:lnTo>
                    <a:pt x="1665" y="163"/>
                  </a:lnTo>
                  <a:lnTo>
                    <a:pt x="1688" y="173"/>
                  </a:lnTo>
                  <a:lnTo>
                    <a:pt x="1711" y="182"/>
                  </a:lnTo>
                  <a:lnTo>
                    <a:pt x="1733" y="193"/>
                  </a:lnTo>
                  <a:lnTo>
                    <a:pt x="1756" y="203"/>
                  </a:lnTo>
                  <a:lnTo>
                    <a:pt x="1778" y="215"/>
                  </a:lnTo>
                  <a:lnTo>
                    <a:pt x="1799" y="226"/>
                  </a:lnTo>
                  <a:lnTo>
                    <a:pt x="1820" y="238"/>
                  </a:lnTo>
                  <a:lnTo>
                    <a:pt x="1840" y="250"/>
                  </a:lnTo>
                  <a:lnTo>
                    <a:pt x="1860" y="263"/>
                  </a:lnTo>
                  <a:lnTo>
                    <a:pt x="1824" y="244"/>
                  </a:lnTo>
                  <a:lnTo>
                    <a:pt x="1787" y="225"/>
                  </a:lnTo>
                  <a:lnTo>
                    <a:pt x="1749" y="208"/>
                  </a:lnTo>
                  <a:lnTo>
                    <a:pt x="1711" y="192"/>
                  </a:lnTo>
                  <a:lnTo>
                    <a:pt x="1672" y="178"/>
                  </a:lnTo>
                  <a:lnTo>
                    <a:pt x="1632" y="165"/>
                  </a:lnTo>
                  <a:lnTo>
                    <a:pt x="1589" y="154"/>
                  </a:lnTo>
                  <a:lnTo>
                    <a:pt x="1547" y="144"/>
                  </a:lnTo>
                  <a:lnTo>
                    <a:pt x="1503" y="135"/>
                  </a:lnTo>
                  <a:lnTo>
                    <a:pt x="1458" y="129"/>
                  </a:lnTo>
                  <a:lnTo>
                    <a:pt x="1411" y="124"/>
                  </a:lnTo>
                  <a:lnTo>
                    <a:pt x="1363" y="120"/>
                  </a:lnTo>
                  <a:lnTo>
                    <a:pt x="1314" y="117"/>
                  </a:lnTo>
                  <a:lnTo>
                    <a:pt x="1262" y="117"/>
                  </a:lnTo>
                  <a:lnTo>
                    <a:pt x="1210" y="117"/>
                  </a:lnTo>
                  <a:lnTo>
                    <a:pt x="1156" y="119"/>
                  </a:lnTo>
                  <a:lnTo>
                    <a:pt x="1121" y="121"/>
                  </a:lnTo>
                  <a:lnTo>
                    <a:pt x="1087" y="124"/>
                  </a:lnTo>
                  <a:lnTo>
                    <a:pt x="1052" y="127"/>
                  </a:lnTo>
                  <a:lnTo>
                    <a:pt x="1018" y="131"/>
                  </a:lnTo>
                  <a:lnTo>
                    <a:pt x="983" y="135"/>
                  </a:lnTo>
                  <a:lnTo>
                    <a:pt x="948" y="141"/>
                  </a:lnTo>
                  <a:lnTo>
                    <a:pt x="915" y="147"/>
                  </a:lnTo>
                  <a:lnTo>
                    <a:pt x="880" y="153"/>
                  </a:lnTo>
                  <a:lnTo>
                    <a:pt x="846" y="159"/>
                  </a:lnTo>
                  <a:lnTo>
                    <a:pt x="813" y="168"/>
                  </a:lnTo>
                  <a:lnTo>
                    <a:pt x="778" y="176"/>
                  </a:lnTo>
                  <a:lnTo>
                    <a:pt x="745" y="184"/>
                  </a:lnTo>
                  <a:lnTo>
                    <a:pt x="710" y="193"/>
                  </a:lnTo>
                  <a:lnTo>
                    <a:pt x="677" y="202"/>
                  </a:lnTo>
                  <a:lnTo>
                    <a:pt x="643" y="212"/>
                  </a:lnTo>
                  <a:lnTo>
                    <a:pt x="611" y="224"/>
                  </a:lnTo>
                  <a:lnTo>
                    <a:pt x="577" y="234"/>
                  </a:lnTo>
                  <a:lnTo>
                    <a:pt x="544" y="247"/>
                  </a:lnTo>
                  <a:lnTo>
                    <a:pt x="512" y="259"/>
                  </a:lnTo>
                  <a:lnTo>
                    <a:pt x="479" y="271"/>
                  </a:lnTo>
                  <a:lnTo>
                    <a:pt x="447" y="285"/>
                  </a:lnTo>
                  <a:lnTo>
                    <a:pt x="415" y="299"/>
                  </a:lnTo>
                  <a:lnTo>
                    <a:pt x="383" y="313"/>
                  </a:lnTo>
                  <a:lnTo>
                    <a:pt x="352" y="328"/>
                  </a:lnTo>
                  <a:lnTo>
                    <a:pt x="320" y="343"/>
                  </a:lnTo>
                  <a:lnTo>
                    <a:pt x="289" y="358"/>
                  </a:lnTo>
                  <a:lnTo>
                    <a:pt x="258" y="374"/>
                  </a:lnTo>
                  <a:lnTo>
                    <a:pt x="228" y="390"/>
                  </a:lnTo>
                  <a:lnTo>
                    <a:pt x="198" y="407"/>
                  </a:lnTo>
                  <a:lnTo>
                    <a:pt x="168" y="424"/>
                  </a:lnTo>
                  <a:lnTo>
                    <a:pt x="138" y="442"/>
                  </a:lnTo>
                  <a:lnTo>
                    <a:pt x="110" y="460"/>
                  </a:lnTo>
                  <a:lnTo>
                    <a:pt x="136" y="445"/>
                  </a:lnTo>
                  <a:lnTo>
                    <a:pt x="164" y="431"/>
                  </a:lnTo>
                  <a:lnTo>
                    <a:pt x="190" y="418"/>
                  </a:lnTo>
                  <a:lnTo>
                    <a:pt x="218" y="405"/>
                  </a:lnTo>
                  <a:lnTo>
                    <a:pt x="246" y="391"/>
                  </a:lnTo>
                  <a:lnTo>
                    <a:pt x="273" y="378"/>
                  </a:lnTo>
                  <a:lnTo>
                    <a:pt x="301" y="367"/>
                  </a:lnTo>
                  <a:lnTo>
                    <a:pt x="329" y="354"/>
                  </a:lnTo>
                  <a:lnTo>
                    <a:pt x="357" y="343"/>
                  </a:lnTo>
                  <a:lnTo>
                    <a:pt x="386" y="331"/>
                  </a:lnTo>
                  <a:lnTo>
                    <a:pt x="415" y="321"/>
                  </a:lnTo>
                  <a:lnTo>
                    <a:pt x="444" y="310"/>
                  </a:lnTo>
                  <a:lnTo>
                    <a:pt x="473" y="300"/>
                  </a:lnTo>
                  <a:lnTo>
                    <a:pt x="501" y="290"/>
                  </a:lnTo>
                  <a:lnTo>
                    <a:pt x="530" y="280"/>
                  </a:lnTo>
                  <a:lnTo>
                    <a:pt x="560" y="271"/>
                  </a:lnTo>
                  <a:lnTo>
                    <a:pt x="589" y="263"/>
                  </a:lnTo>
                  <a:lnTo>
                    <a:pt x="619" y="255"/>
                  </a:lnTo>
                  <a:lnTo>
                    <a:pt x="648" y="247"/>
                  </a:lnTo>
                  <a:lnTo>
                    <a:pt x="678" y="240"/>
                  </a:lnTo>
                  <a:lnTo>
                    <a:pt x="708" y="233"/>
                  </a:lnTo>
                  <a:lnTo>
                    <a:pt x="738" y="226"/>
                  </a:lnTo>
                  <a:lnTo>
                    <a:pt x="768" y="221"/>
                  </a:lnTo>
                  <a:lnTo>
                    <a:pt x="798" y="215"/>
                  </a:lnTo>
                  <a:lnTo>
                    <a:pt x="827" y="210"/>
                  </a:lnTo>
                  <a:lnTo>
                    <a:pt x="857" y="206"/>
                  </a:lnTo>
                  <a:lnTo>
                    <a:pt x="887" y="201"/>
                  </a:lnTo>
                  <a:lnTo>
                    <a:pt x="917" y="197"/>
                  </a:lnTo>
                  <a:lnTo>
                    <a:pt x="948" y="194"/>
                  </a:lnTo>
                  <a:lnTo>
                    <a:pt x="978" y="192"/>
                  </a:lnTo>
                  <a:lnTo>
                    <a:pt x="1008" y="189"/>
                  </a:lnTo>
                  <a:lnTo>
                    <a:pt x="1038" y="187"/>
                  </a:lnTo>
                  <a:lnTo>
                    <a:pt x="1069" y="186"/>
                  </a:lnTo>
                  <a:lnTo>
                    <a:pt x="1101" y="185"/>
                  </a:lnTo>
                  <a:lnTo>
                    <a:pt x="1131" y="185"/>
                  </a:lnTo>
                  <a:lnTo>
                    <a:pt x="1161" y="185"/>
                  </a:lnTo>
                  <a:lnTo>
                    <a:pt x="1190" y="185"/>
                  </a:lnTo>
                  <a:lnTo>
                    <a:pt x="1219" y="186"/>
                  </a:lnTo>
                  <a:lnTo>
                    <a:pt x="1248" y="188"/>
                  </a:lnTo>
                  <a:lnTo>
                    <a:pt x="1276" y="191"/>
                  </a:lnTo>
                  <a:lnTo>
                    <a:pt x="1303" y="193"/>
                  </a:lnTo>
                  <a:lnTo>
                    <a:pt x="1331" y="196"/>
                  </a:lnTo>
                  <a:lnTo>
                    <a:pt x="1358" y="200"/>
                  </a:lnTo>
                  <a:lnTo>
                    <a:pt x="1384" y="204"/>
                  </a:lnTo>
                  <a:lnTo>
                    <a:pt x="1409" y="209"/>
                  </a:lnTo>
                  <a:lnTo>
                    <a:pt x="1435" y="214"/>
                  </a:lnTo>
                  <a:lnTo>
                    <a:pt x="1460" y="219"/>
                  </a:lnTo>
                  <a:lnTo>
                    <a:pt x="1484" y="225"/>
                  </a:lnTo>
                  <a:lnTo>
                    <a:pt x="1509" y="232"/>
                  </a:lnTo>
                  <a:lnTo>
                    <a:pt x="1532" y="239"/>
                  </a:lnTo>
                  <a:lnTo>
                    <a:pt x="1556" y="246"/>
                  </a:lnTo>
                  <a:lnTo>
                    <a:pt x="1579" y="254"/>
                  </a:lnTo>
                  <a:lnTo>
                    <a:pt x="1601" y="262"/>
                  </a:lnTo>
                  <a:lnTo>
                    <a:pt x="1623" y="271"/>
                  </a:lnTo>
                  <a:lnTo>
                    <a:pt x="1644" y="280"/>
                  </a:lnTo>
                  <a:lnTo>
                    <a:pt x="1666" y="290"/>
                  </a:lnTo>
                  <a:lnTo>
                    <a:pt x="1687" y="300"/>
                  </a:lnTo>
                  <a:lnTo>
                    <a:pt x="1708" y="312"/>
                  </a:lnTo>
                  <a:lnTo>
                    <a:pt x="1727" y="322"/>
                  </a:lnTo>
                  <a:lnTo>
                    <a:pt x="1747" y="333"/>
                  </a:lnTo>
                  <a:lnTo>
                    <a:pt x="1767" y="346"/>
                  </a:lnTo>
                  <a:lnTo>
                    <a:pt x="1786" y="358"/>
                  </a:lnTo>
                  <a:lnTo>
                    <a:pt x="1805" y="370"/>
                  </a:lnTo>
                  <a:lnTo>
                    <a:pt x="1823" y="384"/>
                  </a:lnTo>
                  <a:lnTo>
                    <a:pt x="1791" y="363"/>
                  </a:lnTo>
                  <a:lnTo>
                    <a:pt x="1756" y="345"/>
                  </a:lnTo>
                  <a:lnTo>
                    <a:pt x="1721" y="328"/>
                  </a:lnTo>
                  <a:lnTo>
                    <a:pt x="1683" y="312"/>
                  </a:lnTo>
                  <a:lnTo>
                    <a:pt x="1644" y="297"/>
                  </a:lnTo>
                  <a:lnTo>
                    <a:pt x="1604" y="283"/>
                  </a:lnTo>
                  <a:lnTo>
                    <a:pt x="1562" y="271"/>
                  </a:lnTo>
                  <a:lnTo>
                    <a:pt x="1519" y="261"/>
                  </a:lnTo>
                  <a:lnTo>
                    <a:pt x="1475" y="252"/>
                  </a:lnTo>
                  <a:lnTo>
                    <a:pt x="1429" y="245"/>
                  </a:lnTo>
                  <a:lnTo>
                    <a:pt x="1382" y="239"/>
                  </a:lnTo>
                  <a:lnTo>
                    <a:pt x="1333" y="235"/>
                  </a:lnTo>
                  <a:lnTo>
                    <a:pt x="1285" y="233"/>
                  </a:lnTo>
                  <a:lnTo>
                    <a:pt x="1234" y="233"/>
                  </a:lnTo>
                  <a:lnTo>
                    <a:pt x="1182" y="234"/>
                  </a:lnTo>
                  <a:lnTo>
                    <a:pt x="1129" y="238"/>
                  </a:lnTo>
                  <a:lnTo>
                    <a:pt x="1099" y="240"/>
                  </a:lnTo>
                  <a:lnTo>
                    <a:pt x="1068" y="244"/>
                  </a:lnTo>
                  <a:lnTo>
                    <a:pt x="1038" y="247"/>
                  </a:lnTo>
                  <a:lnTo>
                    <a:pt x="1008" y="250"/>
                  </a:lnTo>
                  <a:lnTo>
                    <a:pt x="977" y="255"/>
                  </a:lnTo>
                  <a:lnTo>
                    <a:pt x="947" y="261"/>
                  </a:lnTo>
                  <a:lnTo>
                    <a:pt x="917" y="267"/>
                  </a:lnTo>
                  <a:lnTo>
                    <a:pt x="887" y="272"/>
                  </a:lnTo>
                  <a:lnTo>
                    <a:pt x="857" y="279"/>
                  </a:lnTo>
                  <a:lnTo>
                    <a:pt x="826" y="286"/>
                  </a:lnTo>
                  <a:lnTo>
                    <a:pt x="798" y="294"/>
                  </a:lnTo>
                  <a:lnTo>
                    <a:pt x="768" y="302"/>
                  </a:lnTo>
                  <a:lnTo>
                    <a:pt x="738" y="312"/>
                  </a:lnTo>
                  <a:lnTo>
                    <a:pt x="708" y="321"/>
                  </a:lnTo>
                  <a:lnTo>
                    <a:pt x="679" y="330"/>
                  </a:lnTo>
                  <a:lnTo>
                    <a:pt x="649" y="340"/>
                  </a:lnTo>
                  <a:lnTo>
                    <a:pt x="620" y="351"/>
                  </a:lnTo>
                  <a:lnTo>
                    <a:pt x="591" y="361"/>
                  </a:lnTo>
                  <a:lnTo>
                    <a:pt x="562" y="373"/>
                  </a:lnTo>
                  <a:lnTo>
                    <a:pt x="534" y="384"/>
                  </a:lnTo>
                  <a:lnTo>
                    <a:pt x="505" y="397"/>
                  </a:lnTo>
                  <a:lnTo>
                    <a:pt x="477" y="409"/>
                  </a:lnTo>
                  <a:lnTo>
                    <a:pt x="448" y="422"/>
                  </a:lnTo>
                  <a:lnTo>
                    <a:pt x="421" y="436"/>
                  </a:lnTo>
                  <a:lnTo>
                    <a:pt x="393" y="450"/>
                  </a:lnTo>
                  <a:lnTo>
                    <a:pt x="365" y="464"/>
                  </a:lnTo>
                  <a:lnTo>
                    <a:pt x="339" y="479"/>
                  </a:lnTo>
                  <a:lnTo>
                    <a:pt x="312" y="494"/>
                  </a:lnTo>
                  <a:lnTo>
                    <a:pt x="286" y="509"/>
                  </a:lnTo>
                  <a:lnTo>
                    <a:pt x="259" y="525"/>
                  </a:lnTo>
                  <a:lnTo>
                    <a:pt x="233" y="541"/>
                  </a:lnTo>
                  <a:lnTo>
                    <a:pt x="208" y="557"/>
                  </a:lnTo>
                  <a:lnTo>
                    <a:pt x="231" y="544"/>
                  </a:lnTo>
                  <a:lnTo>
                    <a:pt x="254" y="532"/>
                  </a:lnTo>
                  <a:lnTo>
                    <a:pt x="278" y="520"/>
                  </a:lnTo>
                  <a:lnTo>
                    <a:pt x="301" y="507"/>
                  </a:lnTo>
                  <a:lnTo>
                    <a:pt x="325" y="496"/>
                  </a:lnTo>
                  <a:lnTo>
                    <a:pt x="349" y="484"/>
                  </a:lnTo>
                  <a:lnTo>
                    <a:pt x="373" y="474"/>
                  </a:lnTo>
                  <a:lnTo>
                    <a:pt x="398" y="464"/>
                  </a:lnTo>
                  <a:lnTo>
                    <a:pt x="422" y="453"/>
                  </a:lnTo>
                  <a:lnTo>
                    <a:pt x="447" y="443"/>
                  </a:lnTo>
                  <a:lnTo>
                    <a:pt x="471" y="432"/>
                  </a:lnTo>
                  <a:lnTo>
                    <a:pt x="497" y="423"/>
                  </a:lnTo>
                  <a:lnTo>
                    <a:pt x="521" y="414"/>
                  </a:lnTo>
                  <a:lnTo>
                    <a:pt x="546" y="406"/>
                  </a:lnTo>
                  <a:lnTo>
                    <a:pt x="572" y="397"/>
                  </a:lnTo>
                  <a:lnTo>
                    <a:pt x="597" y="389"/>
                  </a:lnTo>
                  <a:lnTo>
                    <a:pt x="622" y="381"/>
                  </a:lnTo>
                  <a:lnTo>
                    <a:pt x="649" y="374"/>
                  </a:lnTo>
                  <a:lnTo>
                    <a:pt x="674" y="367"/>
                  </a:lnTo>
                  <a:lnTo>
                    <a:pt x="700" y="360"/>
                  </a:lnTo>
                  <a:lnTo>
                    <a:pt x="726" y="353"/>
                  </a:lnTo>
                  <a:lnTo>
                    <a:pt x="751" y="347"/>
                  </a:lnTo>
                  <a:lnTo>
                    <a:pt x="778" y="341"/>
                  </a:lnTo>
                  <a:lnTo>
                    <a:pt x="803" y="337"/>
                  </a:lnTo>
                  <a:lnTo>
                    <a:pt x="830" y="331"/>
                  </a:lnTo>
                  <a:lnTo>
                    <a:pt x="856" y="327"/>
                  </a:lnTo>
                  <a:lnTo>
                    <a:pt x="882" y="323"/>
                  </a:lnTo>
                  <a:lnTo>
                    <a:pt x="908" y="320"/>
                  </a:lnTo>
                  <a:lnTo>
                    <a:pt x="935" y="316"/>
                  </a:lnTo>
                  <a:lnTo>
                    <a:pt x="960" y="313"/>
                  </a:lnTo>
                  <a:lnTo>
                    <a:pt x="987" y="310"/>
                  </a:lnTo>
                  <a:lnTo>
                    <a:pt x="1013" y="308"/>
                  </a:lnTo>
                  <a:lnTo>
                    <a:pt x="1066" y="305"/>
                  </a:lnTo>
                  <a:lnTo>
                    <a:pt x="1119" y="303"/>
                  </a:lnTo>
                  <a:lnTo>
                    <a:pt x="1170" y="305"/>
                  </a:lnTo>
                  <a:lnTo>
                    <a:pt x="1220" y="307"/>
                  </a:lnTo>
                  <a:lnTo>
                    <a:pt x="1269" y="312"/>
                  </a:lnTo>
                  <a:lnTo>
                    <a:pt x="1317" y="317"/>
                  </a:lnTo>
                  <a:lnTo>
                    <a:pt x="1363" y="324"/>
                  </a:lnTo>
                  <a:lnTo>
                    <a:pt x="1408" y="333"/>
                  </a:lnTo>
                  <a:lnTo>
                    <a:pt x="1452" y="345"/>
                  </a:lnTo>
                  <a:lnTo>
                    <a:pt x="1494" y="356"/>
                  </a:lnTo>
                  <a:lnTo>
                    <a:pt x="1535" y="370"/>
                  </a:lnTo>
                  <a:lnTo>
                    <a:pt x="1574" y="385"/>
                  </a:lnTo>
                  <a:lnTo>
                    <a:pt x="1611" y="403"/>
                  </a:lnTo>
                  <a:lnTo>
                    <a:pt x="1648" y="421"/>
                  </a:lnTo>
                  <a:lnTo>
                    <a:pt x="1683" y="441"/>
                  </a:lnTo>
                  <a:lnTo>
                    <a:pt x="1715" y="461"/>
                  </a:lnTo>
                  <a:lnTo>
                    <a:pt x="1686" y="445"/>
                  </a:lnTo>
                  <a:lnTo>
                    <a:pt x="1657" y="430"/>
                  </a:lnTo>
                  <a:lnTo>
                    <a:pt x="1626" y="416"/>
                  </a:lnTo>
                  <a:lnTo>
                    <a:pt x="1594" y="404"/>
                  </a:lnTo>
                  <a:lnTo>
                    <a:pt x="1560" y="393"/>
                  </a:lnTo>
                  <a:lnTo>
                    <a:pt x="1526" y="383"/>
                  </a:lnTo>
                  <a:lnTo>
                    <a:pt x="1490" y="374"/>
                  </a:lnTo>
                  <a:lnTo>
                    <a:pt x="1453" y="367"/>
                  </a:lnTo>
                  <a:lnTo>
                    <a:pt x="1415" y="360"/>
                  </a:lnTo>
                  <a:lnTo>
                    <a:pt x="1376" y="355"/>
                  </a:lnTo>
                  <a:lnTo>
                    <a:pt x="1336" y="352"/>
                  </a:lnTo>
                  <a:lnTo>
                    <a:pt x="1294" y="351"/>
                  </a:lnTo>
                  <a:lnTo>
                    <a:pt x="1253" y="350"/>
                  </a:lnTo>
                  <a:lnTo>
                    <a:pt x="1209" y="351"/>
                  </a:lnTo>
                  <a:lnTo>
                    <a:pt x="1165" y="353"/>
                  </a:lnTo>
                  <a:lnTo>
                    <a:pt x="1120" y="356"/>
                  </a:lnTo>
                  <a:lnTo>
                    <a:pt x="1094" y="359"/>
                  </a:lnTo>
                  <a:lnTo>
                    <a:pt x="1066" y="362"/>
                  </a:lnTo>
                  <a:lnTo>
                    <a:pt x="1040" y="367"/>
                  </a:lnTo>
                  <a:lnTo>
                    <a:pt x="1013" y="370"/>
                  </a:lnTo>
                  <a:lnTo>
                    <a:pt x="987" y="375"/>
                  </a:lnTo>
                  <a:lnTo>
                    <a:pt x="960" y="381"/>
                  </a:lnTo>
                  <a:lnTo>
                    <a:pt x="934" y="386"/>
                  </a:lnTo>
                  <a:lnTo>
                    <a:pt x="907" y="392"/>
                  </a:lnTo>
                  <a:lnTo>
                    <a:pt x="879" y="399"/>
                  </a:lnTo>
                  <a:lnTo>
                    <a:pt x="854" y="406"/>
                  </a:lnTo>
                  <a:lnTo>
                    <a:pt x="827" y="413"/>
                  </a:lnTo>
                  <a:lnTo>
                    <a:pt x="801" y="421"/>
                  </a:lnTo>
                  <a:lnTo>
                    <a:pt x="774" y="429"/>
                  </a:lnTo>
                  <a:lnTo>
                    <a:pt x="749" y="438"/>
                  </a:lnTo>
                  <a:lnTo>
                    <a:pt x="723" y="447"/>
                  </a:lnTo>
                  <a:lnTo>
                    <a:pt x="697" y="457"/>
                  </a:lnTo>
                  <a:lnTo>
                    <a:pt x="672" y="466"/>
                  </a:lnTo>
                  <a:lnTo>
                    <a:pt x="645" y="476"/>
                  </a:lnTo>
                  <a:lnTo>
                    <a:pt x="620" y="487"/>
                  </a:lnTo>
                  <a:lnTo>
                    <a:pt x="596" y="498"/>
                  </a:lnTo>
                  <a:lnTo>
                    <a:pt x="571" y="510"/>
                  </a:lnTo>
                  <a:lnTo>
                    <a:pt x="545" y="521"/>
                  </a:lnTo>
                  <a:lnTo>
                    <a:pt x="521" y="533"/>
                  </a:lnTo>
                  <a:lnTo>
                    <a:pt x="497" y="545"/>
                  </a:lnTo>
                  <a:lnTo>
                    <a:pt x="473" y="558"/>
                  </a:lnTo>
                  <a:lnTo>
                    <a:pt x="448" y="571"/>
                  </a:lnTo>
                  <a:lnTo>
                    <a:pt x="425" y="585"/>
                  </a:lnTo>
                  <a:lnTo>
                    <a:pt x="401" y="598"/>
                  </a:lnTo>
                  <a:lnTo>
                    <a:pt x="378" y="612"/>
                  </a:lnTo>
                  <a:lnTo>
                    <a:pt x="355" y="626"/>
                  </a:lnTo>
                  <a:lnTo>
                    <a:pt x="332" y="641"/>
                  </a:lnTo>
                  <a:lnTo>
                    <a:pt x="310" y="656"/>
                  </a:lnTo>
                  <a:lnTo>
                    <a:pt x="350" y="634"/>
                  </a:lnTo>
                  <a:lnTo>
                    <a:pt x="391" y="613"/>
                  </a:lnTo>
                  <a:lnTo>
                    <a:pt x="432" y="593"/>
                  </a:lnTo>
                  <a:lnTo>
                    <a:pt x="474" y="573"/>
                  </a:lnTo>
                  <a:lnTo>
                    <a:pt x="516" y="555"/>
                  </a:lnTo>
                  <a:lnTo>
                    <a:pt x="559" y="538"/>
                  </a:lnTo>
                  <a:lnTo>
                    <a:pt x="603" y="522"/>
                  </a:lnTo>
                  <a:lnTo>
                    <a:pt x="647" y="506"/>
                  </a:lnTo>
                  <a:lnTo>
                    <a:pt x="690" y="492"/>
                  </a:lnTo>
                  <a:lnTo>
                    <a:pt x="734" y="480"/>
                  </a:lnTo>
                  <a:lnTo>
                    <a:pt x="779" y="468"/>
                  </a:lnTo>
                  <a:lnTo>
                    <a:pt x="823" y="458"/>
                  </a:lnTo>
                  <a:lnTo>
                    <a:pt x="868" y="450"/>
                  </a:lnTo>
                  <a:lnTo>
                    <a:pt x="913" y="442"/>
                  </a:lnTo>
                  <a:lnTo>
                    <a:pt x="958" y="435"/>
                  </a:lnTo>
                  <a:lnTo>
                    <a:pt x="1003" y="430"/>
                  </a:lnTo>
                  <a:lnTo>
                    <a:pt x="1064" y="426"/>
                  </a:lnTo>
                  <a:lnTo>
                    <a:pt x="1124" y="423"/>
                  </a:lnTo>
                  <a:lnTo>
                    <a:pt x="1181" y="424"/>
                  </a:lnTo>
                  <a:lnTo>
                    <a:pt x="1237" y="428"/>
                  </a:lnTo>
                  <a:lnTo>
                    <a:pt x="1291" y="434"/>
                  </a:lnTo>
                  <a:lnTo>
                    <a:pt x="1341" y="442"/>
                  </a:lnTo>
                  <a:lnTo>
                    <a:pt x="1390" y="453"/>
                  </a:lnTo>
                  <a:lnTo>
                    <a:pt x="1436" y="466"/>
                  </a:lnTo>
                  <a:lnTo>
                    <a:pt x="1480" y="482"/>
                  </a:lnTo>
                  <a:lnTo>
                    <a:pt x="1521" y="499"/>
                  </a:lnTo>
                  <a:lnTo>
                    <a:pt x="1559" y="520"/>
                  </a:lnTo>
                  <a:lnTo>
                    <a:pt x="1594" y="542"/>
                  </a:lnTo>
                  <a:lnTo>
                    <a:pt x="1626" y="566"/>
                  </a:lnTo>
                  <a:lnTo>
                    <a:pt x="1655" y="593"/>
                  </a:lnTo>
                  <a:lnTo>
                    <a:pt x="1681" y="621"/>
                  </a:lnTo>
                  <a:lnTo>
                    <a:pt x="1703" y="651"/>
                  </a:lnTo>
                  <a:lnTo>
                    <a:pt x="2095" y="286"/>
                  </a:lnTo>
                  <a:lnTo>
                    <a:pt x="2074" y="268"/>
                  </a:lnTo>
                  <a:lnTo>
                    <a:pt x="2054" y="250"/>
                  </a:lnTo>
                  <a:lnTo>
                    <a:pt x="2032" y="233"/>
                  </a:lnTo>
                  <a:lnTo>
                    <a:pt x="2010" y="217"/>
                  </a:lnTo>
                  <a:lnTo>
                    <a:pt x="1987" y="201"/>
                  </a:lnTo>
                  <a:lnTo>
                    <a:pt x="1963" y="186"/>
                  </a:lnTo>
                  <a:lnTo>
                    <a:pt x="1938" y="171"/>
                  </a:lnTo>
                  <a:lnTo>
                    <a:pt x="1913" y="156"/>
                  </a:lnTo>
                  <a:lnTo>
                    <a:pt x="1888" y="142"/>
                  </a:lnTo>
                  <a:lnTo>
                    <a:pt x="1861" y="129"/>
                  </a:lnTo>
                  <a:lnTo>
                    <a:pt x="1835" y="117"/>
                  </a:lnTo>
                  <a:lnTo>
                    <a:pt x="1807" y="104"/>
                  </a:lnTo>
                  <a:lnTo>
                    <a:pt x="1778" y="94"/>
                  </a:lnTo>
                  <a:lnTo>
                    <a:pt x="1749" y="82"/>
                  </a:lnTo>
                  <a:lnTo>
                    <a:pt x="1719" y="72"/>
                  </a:lnTo>
                  <a:lnTo>
                    <a:pt x="1689" y="63"/>
                  </a:lnTo>
                  <a:lnTo>
                    <a:pt x="1659" y="53"/>
                  </a:lnTo>
                  <a:lnTo>
                    <a:pt x="1628" y="45"/>
                  </a:lnTo>
                  <a:lnTo>
                    <a:pt x="1596" y="38"/>
                  </a:lnTo>
                  <a:lnTo>
                    <a:pt x="1564" y="32"/>
                  </a:lnTo>
                  <a:lnTo>
                    <a:pt x="1530" y="25"/>
                  </a:lnTo>
                  <a:lnTo>
                    <a:pt x="1497" y="19"/>
                  </a:lnTo>
                  <a:lnTo>
                    <a:pt x="1464" y="14"/>
                  </a:lnTo>
                  <a:lnTo>
                    <a:pt x="1429" y="11"/>
                  </a:lnTo>
                  <a:lnTo>
                    <a:pt x="1394" y="6"/>
                  </a:lnTo>
                  <a:lnTo>
                    <a:pt x="1359" y="4"/>
                  </a:lnTo>
                  <a:lnTo>
                    <a:pt x="1322" y="2"/>
                  </a:lnTo>
                  <a:lnTo>
                    <a:pt x="1286" y="0"/>
                  </a:lnTo>
                  <a:lnTo>
                    <a:pt x="1249" y="0"/>
                  </a:lnTo>
                  <a:lnTo>
                    <a:pt x="1211" y="0"/>
                  </a:lnTo>
                  <a:lnTo>
                    <a:pt x="1173" y="2"/>
                  </a:lnTo>
                  <a:lnTo>
                    <a:pt x="1135" y="3"/>
                  </a:lnTo>
                  <a:close/>
                </a:path>
              </a:pathLst>
            </a:custGeom>
            <a:solidFill>
              <a:srgbClr val="DDDDD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04" name="Rectangle 90"/>
            <p:cNvSpPr>
              <a:spLocks noChangeArrowheads="1"/>
            </p:cNvSpPr>
            <p:nvPr/>
          </p:nvSpPr>
          <p:spPr bwMode="auto">
            <a:xfrm>
              <a:off x="3313" y="2722"/>
              <a:ext cx="571" cy="8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205" name="Line 131"/>
            <p:cNvSpPr>
              <a:spLocks noChangeShapeType="1"/>
            </p:cNvSpPr>
            <p:nvPr/>
          </p:nvSpPr>
          <p:spPr bwMode="auto">
            <a:xfrm>
              <a:off x="1011" y="2537"/>
              <a:ext cx="679" cy="23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06" name="Line 132"/>
            <p:cNvSpPr>
              <a:spLocks noChangeShapeType="1"/>
            </p:cNvSpPr>
            <p:nvPr/>
          </p:nvSpPr>
          <p:spPr bwMode="auto">
            <a:xfrm flipV="1">
              <a:off x="1011" y="1880"/>
              <a:ext cx="582" cy="32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grpSp>
          <p:nvGrpSpPr>
            <p:cNvPr id="207" name="Group 139"/>
            <p:cNvGrpSpPr>
              <a:grpSpLocks/>
            </p:cNvGrpSpPr>
            <p:nvPr/>
          </p:nvGrpSpPr>
          <p:grpSpPr bwMode="auto">
            <a:xfrm>
              <a:off x="1011" y="287"/>
              <a:ext cx="4172" cy="2531"/>
              <a:chOff x="1011" y="287"/>
              <a:chExt cx="4172" cy="2531"/>
            </a:xfrm>
          </p:grpSpPr>
          <p:sp>
            <p:nvSpPr>
              <p:cNvPr id="239" name="Freeform 127"/>
              <p:cNvSpPr>
                <a:spLocks/>
              </p:cNvSpPr>
              <p:nvPr/>
            </p:nvSpPr>
            <p:spPr bwMode="auto">
              <a:xfrm>
                <a:off x="2660" y="662"/>
                <a:ext cx="678" cy="328"/>
              </a:xfrm>
              <a:custGeom>
                <a:avLst/>
                <a:gdLst>
                  <a:gd name="T0" fmla="*/ 0 w 672"/>
                  <a:gd name="T1" fmla="*/ 336 h 336"/>
                  <a:gd name="T2" fmla="*/ 336 w 672"/>
                  <a:gd name="T3" fmla="*/ 0 h 336"/>
                  <a:gd name="T4" fmla="*/ 672 w 672"/>
                  <a:gd name="T5" fmla="*/ 240 h 336"/>
                </a:gdLst>
                <a:ahLst/>
                <a:cxnLst>
                  <a:cxn ang="0">
                    <a:pos x="T0" y="T1"/>
                  </a:cxn>
                  <a:cxn ang="0">
                    <a:pos x="T2" y="T3"/>
                  </a:cxn>
                  <a:cxn ang="0">
                    <a:pos x="T4" y="T5"/>
                  </a:cxn>
                </a:cxnLst>
                <a:rect l="0" t="0" r="r" b="b"/>
                <a:pathLst>
                  <a:path w="672" h="336">
                    <a:moveTo>
                      <a:pt x="0" y="336"/>
                    </a:moveTo>
                    <a:lnTo>
                      <a:pt x="336" y="0"/>
                    </a:lnTo>
                    <a:lnTo>
                      <a:pt x="672" y="240"/>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40" name="Freeform 123"/>
              <p:cNvSpPr>
                <a:spLocks/>
              </p:cNvSpPr>
              <p:nvPr/>
            </p:nvSpPr>
            <p:spPr bwMode="auto">
              <a:xfrm>
                <a:off x="2758" y="287"/>
                <a:ext cx="435" cy="375"/>
              </a:xfrm>
              <a:custGeom>
                <a:avLst/>
                <a:gdLst>
                  <a:gd name="T0" fmla="*/ 240 w 432"/>
                  <a:gd name="T1" fmla="*/ 0 h 384"/>
                  <a:gd name="T2" fmla="*/ 0 w 432"/>
                  <a:gd name="T3" fmla="*/ 240 h 384"/>
                  <a:gd name="T4" fmla="*/ 432 w 432"/>
                  <a:gd name="T5" fmla="*/ 240 h 384"/>
                  <a:gd name="T6" fmla="*/ 240 w 432"/>
                  <a:gd name="T7" fmla="*/ 384 h 384"/>
                  <a:gd name="T8" fmla="*/ 0 w 432"/>
                  <a:gd name="T9" fmla="*/ 240 h 384"/>
                </a:gdLst>
                <a:ahLst/>
                <a:cxnLst>
                  <a:cxn ang="0">
                    <a:pos x="T0" y="T1"/>
                  </a:cxn>
                  <a:cxn ang="0">
                    <a:pos x="T2" y="T3"/>
                  </a:cxn>
                  <a:cxn ang="0">
                    <a:pos x="T4" y="T5"/>
                  </a:cxn>
                  <a:cxn ang="0">
                    <a:pos x="T6" y="T7"/>
                  </a:cxn>
                  <a:cxn ang="0">
                    <a:pos x="T8" y="T9"/>
                  </a:cxn>
                </a:cxnLst>
                <a:rect l="0" t="0" r="r" b="b"/>
                <a:pathLst>
                  <a:path w="432" h="384">
                    <a:moveTo>
                      <a:pt x="240" y="0"/>
                    </a:moveTo>
                    <a:lnTo>
                      <a:pt x="0" y="240"/>
                    </a:lnTo>
                    <a:lnTo>
                      <a:pt x="432" y="240"/>
                    </a:lnTo>
                    <a:lnTo>
                      <a:pt x="240" y="384"/>
                    </a:lnTo>
                    <a:lnTo>
                      <a:pt x="0" y="240"/>
                    </a:lnTo>
                  </a:path>
                </a:pathLst>
              </a:custGeom>
              <a:noFill/>
              <a:ln w="127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41" name="Line 126"/>
              <p:cNvSpPr>
                <a:spLocks noChangeShapeType="1"/>
              </p:cNvSpPr>
              <p:nvPr/>
            </p:nvSpPr>
            <p:spPr bwMode="auto">
              <a:xfrm>
                <a:off x="2999" y="287"/>
                <a:ext cx="194" cy="187"/>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42" name="Line 133"/>
              <p:cNvSpPr>
                <a:spLocks noChangeShapeType="1"/>
              </p:cNvSpPr>
              <p:nvPr/>
            </p:nvSpPr>
            <p:spPr bwMode="auto">
              <a:xfrm flipV="1">
                <a:off x="1932" y="2067"/>
                <a:ext cx="291" cy="23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43" name="Freeform 128"/>
              <p:cNvSpPr>
                <a:spLocks/>
              </p:cNvSpPr>
              <p:nvPr/>
            </p:nvSpPr>
            <p:spPr bwMode="auto">
              <a:xfrm>
                <a:off x="1011" y="1880"/>
                <a:ext cx="921" cy="892"/>
              </a:xfrm>
              <a:custGeom>
                <a:avLst/>
                <a:gdLst>
                  <a:gd name="T0" fmla="*/ 0 w 912"/>
                  <a:gd name="T1" fmla="*/ 672 h 912"/>
                  <a:gd name="T2" fmla="*/ 0 w 912"/>
                  <a:gd name="T3" fmla="*/ 336 h 912"/>
                  <a:gd name="T4" fmla="*/ 336 w 912"/>
                  <a:gd name="T5" fmla="*/ 480 h 912"/>
                  <a:gd name="T6" fmla="*/ 576 w 912"/>
                  <a:gd name="T7" fmla="*/ 0 h 912"/>
                  <a:gd name="T8" fmla="*/ 912 w 912"/>
                  <a:gd name="T9" fmla="*/ 432 h 912"/>
                  <a:gd name="T10" fmla="*/ 672 w 912"/>
                  <a:gd name="T11" fmla="*/ 912 h 912"/>
                  <a:gd name="T12" fmla="*/ 336 w 912"/>
                  <a:gd name="T13" fmla="*/ 480 h 912"/>
                  <a:gd name="T14" fmla="*/ 0 w 912"/>
                  <a:gd name="T15" fmla="*/ 67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2" h="912">
                    <a:moveTo>
                      <a:pt x="0" y="672"/>
                    </a:moveTo>
                    <a:lnTo>
                      <a:pt x="0" y="336"/>
                    </a:lnTo>
                    <a:lnTo>
                      <a:pt x="336" y="480"/>
                    </a:lnTo>
                    <a:lnTo>
                      <a:pt x="576" y="0"/>
                    </a:lnTo>
                    <a:lnTo>
                      <a:pt x="912" y="432"/>
                    </a:lnTo>
                    <a:lnTo>
                      <a:pt x="672" y="912"/>
                    </a:lnTo>
                    <a:lnTo>
                      <a:pt x="336" y="480"/>
                    </a:lnTo>
                    <a:lnTo>
                      <a:pt x="0" y="672"/>
                    </a:lnTo>
                    <a:close/>
                  </a:path>
                </a:pathLst>
              </a:custGeom>
              <a:noFill/>
              <a:ln w="127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44" name="Freeform 136"/>
              <p:cNvSpPr>
                <a:spLocks/>
              </p:cNvSpPr>
              <p:nvPr/>
            </p:nvSpPr>
            <p:spPr bwMode="auto">
              <a:xfrm>
                <a:off x="3727" y="1552"/>
                <a:ext cx="825" cy="656"/>
              </a:xfrm>
              <a:custGeom>
                <a:avLst/>
                <a:gdLst>
                  <a:gd name="T0" fmla="*/ 816 w 816"/>
                  <a:gd name="T1" fmla="*/ 672 h 672"/>
                  <a:gd name="T2" fmla="*/ 336 w 816"/>
                  <a:gd name="T3" fmla="*/ 480 h 672"/>
                  <a:gd name="T4" fmla="*/ 0 w 816"/>
                  <a:gd name="T5" fmla="*/ 0 h 672"/>
                </a:gdLst>
                <a:ahLst/>
                <a:cxnLst>
                  <a:cxn ang="0">
                    <a:pos x="T0" y="T1"/>
                  </a:cxn>
                  <a:cxn ang="0">
                    <a:pos x="T2" y="T3"/>
                  </a:cxn>
                  <a:cxn ang="0">
                    <a:pos x="T4" y="T5"/>
                  </a:cxn>
                </a:cxnLst>
                <a:rect l="0" t="0" r="r" b="b"/>
                <a:pathLst>
                  <a:path w="816" h="672">
                    <a:moveTo>
                      <a:pt x="816" y="672"/>
                    </a:moveTo>
                    <a:lnTo>
                      <a:pt x="336" y="480"/>
                    </a:lnTo>
                    <a:lnTo>
                      <a:pt x="0" y="0"/>
                    </a:lnTo>
                  </a:path>
                </a:pathLst>
              </a:custGeom>
              <a:noFill/>
              <a:ln w="127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45" name="Freeform 134"/>
              <p:cNvSpPr>
                <a:spLocks/>
              </p:cNvSpPr>
              <p:nvPr/>
            </p:nvSpPr>
            <p:spPr bwMode="auto">
              <a:xfrm>
                <a:off x="4067" y="1646"/>
                <a:ext cx="1116" cy="1172"/>
              </a:xfrm>
              <a:custGeom>
                <a:avLst/>
                <a:gdLst>
                  <a:gd name="T0" fmla="*/ 0 w 1104"/>
                  <a:gd name="T1" fmla="*/ 384 h 1200"/>
                  <a:gd name="T2" fmla="*/ 480 w 1104"/>
                  <a:gd name="T3" fmla="*/ 1200 h 1200"/>
                  <a:gd name="T4" fmla="*/ 432 w 1104"/>
                  <a:gd name="T5" fmla="*/ 0 h 1200"/>
                  <a:gd name="T6" fmla="*/ 816 w 1104"/>
                  <a:gd name="T7" fmla="*/ 384 h 1200"/>
                  <a:gd name="T8" fmla="*/ 480 w 1104"/>
                  <a:gd name="T9" fmla="*/ 576 h 1200"/>
                  <a:gd name="T10" fmla="*/ 864 w 1104"/>
                  <a:gd name="T11" fmla="*/ 912 h 1200"/>
                  <a:gd name="T12" fmla="*/ 816 w 1104"/>
                  <a:gd name="T13" fmla="*/ 384 h 1200"/>
                  <a:gd name="T14" fmla="*/ 1104 w 1104"/>
                  <a:gd name="T15" fmla="*/ 672 h 1200"/>
                  <a:gd name="T16" fmla="*/ 864 w 1104"/>
                  <a:gd name="T17" fmla="*/ 912 h 1200"/>
                  <a:gd name="T18" fmla="*/ 480 w 1104"/>
                  <a:gd name="T19"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4" h="1200">
                    <a:moveTo>
                      <a:pt x="0" y="384"/>
                    </a:moveTo>
                    <a:lnTo>
                      <a:pt x="480" y="1200"/>
                    </a:lnTo>
                    <a:lnTo>
                      <a:pt x="432" y="0"/>
                    </a:lnTo>
                    <a:lnTo>
                      <a:pt x="816" y="384"/>
                    </a:lnTo>
                    <a:lnTo>
                      <a:pt x="480" y="576"/>
                    </a:lnTo>
                    <a:lnTo>
                      <a:pt x="864" y="912"/>
                    </a:lnTo>
                    <a:lnTo>
                      <a:pt x="816" y="384"/>
                    </a:lnTo>
                    <a:lnTo>
                      <a:pt x="1104" y="672"/>
                    </a:lnTo>
                    <a:lnTo>
                      <a:pt x="864" y="912"/>
                    </a:lnTo>
                    <a:lnTo>
                      <a:pt x="480" y="1200"/>
                    </a:lnTo>
                  </a:path>
                </a:pathLst>
              </a:custGeom>
              <a:noFill/>
              <a:ln w="127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grpSp>
        <p:grpSp>
          <p:nvGrpSpPr>
            <p:cNvPr id="208" name="Group 142"/>
            <p:cNvGrpSpPr>
              <a:grpSpLocks/>
            </p:cNvGrpSpPr>
            <p:nvPr/>
          </p:nvGrpSpPr>
          <p:grpSpPr bwMode="auto">
            <a:xfrm>
              <a:off x="1920" y="720"/>
              <a:ext cx="2074" cy="1948"/>
              <a:chOff x="1920" y="720"/>
              <a:chExt cx="2074" cy="1948"/>
            </a:xfrm>
          </p:grpSpPr>
          <p:sp>
            <p:nvSpPr>
              <p:cNvPr id="227" name="Freeform 76"/>
              <p:cNvSpPr>
                <a:spLocks/>
              </p:cNvSpPr>
              <p:nvPr/>
            </p:nvSpPr>
            <p:spPr bwMode="auto">
              <a:xfrm>
                <a:off x="2053" y="818"/>
                <a:ext cx="1941" cy="1850"/>
              </a:xfrm>
              <a:custGeom>
                <a:avLst/>
                <a:gdLst>
                  <a:gd name="T0" fmla="*/ 366 w 977"/>
                  <a:gd name="T1" fmla="*/ 997 h 1058"/>
                  <a:gd name="T2" fmla="*/ 383 w 977"/>
                  <a:gd name="T3" fmla="*/ 1015 h 1058"/>
                  <a:gd name="T4" fmla="*/ 401 w 977"/>
                  <a:gd name="T5" fmla="*/ 1032 h 1058"/>
                  <a:gd name="T6" fmla="*/ 418 w 977"/>
                  <a:gd name="T7" fmla="*/ 1049 h 1058"/>
                  <a:gd name="T8" fmla="*/ 441 w 977"/>
                  <a:gd name="T9" fmla="*/ 1056 h 1058"/>
                  <a:gd name="T10" fmla="*/ 470 w 977"/>
                  <a:gd name="T11" fmla="*/ 1053 h 1058"/>
                  <a:gd name="T12" fmla="*/ 498 w 977"/>
                  <a:gd name="T13" fmla="*/ 1049 h 1058"/>
                  <a:gd name="T14" fmla="*/ 526 w 977"/>
                  <a:gd name="T15" fmla="*/ 1046 h 1058"/>
                  <a:gd name="T16" fmla="*/ 555 w 977"/>
                  <a:gd name="T17" fmla="*/ 1042 h 1058"/>
                  <a:gd name="T18" fmla="*/ 584 w 977"/>
                  <a:gd name="T19" fmla="*/ 1039 h 1058"/>
                  <a:gd name="T20" fmla="*/ 613 w 977"/>
                  <a:gd name="T21" fmla="*/ 1035 h 1058"/>
                  <a:gd name="T22" fmla="*/ 642 w 977"/>
                  <a:gd name="T23" fmla="*/ 1032 h 1058"/>
                  <a:gd name="T24" fmla="*/ 666 w 977"/>
                  <a:gd name="T25" fmla="*/ 1020 h 1058"/>
                  <a:gd name="T26" fmla="*/ 683 w 977"/>
                  <a:gd name="T27" fmla="*/ 999 h 1058"/>
                  <a:gd name="T28" fmla="*/ 700 w 977"/>
                  <a:gd name="T29" fmla="*/ 977 h 1058"/>
                  <a:gd name="T30" fmla="*/ 718 w 977"/>
                  <a:gd name="T31" fmla="*/ 955 h 1058"/>
                  <a:gd name="T32" fmla="*/ 742 w 977"/>
                  <a:gd name="T33" fmla="*/ 943 h 1058"/>
                  <a:gd name="T34" fmla="*/ 773 w 977"/>
                  <a:gd name="T35" fmla="*/ 940 h 1058"/>
                  <a:gd name="T36" fmla="*/ 804 w 977"/>
                  <a:gd name="T37" fmla="*/ 937 h 1058"/>
                  <a:gd name="T38" fmla="*/ 835 w 977"/>
                  <a:gd name="T39" fmla="*/ 934 h 1058"/>
                  <a:gd name="T40" fmla="*/ 866 w 977"/>
                  <a:gd name="T41" fmla="*/ 932 h 1058"/>
                  <a:gd name="T42" fmla="*/ 897 w 977"/>
                  <a:gd name="T43" fmla="*/ 929 h 1058"/>
                  <a:gd name="T44" fmla="*/ 929 w 977"/>
                  <a:gd name="T45" fmla="*/ 927 h 1058"/>
                  <a:gd name="T46" fmla="*/ 961 w 977"/>
                  <a:gd name="T47" fmla="*/ 925 h 1058"/>
                  <a:gd name="T48" fmla="*/ 973 w 977"/>
                  <a:gd name="T49" fmla="*/ 821 h 1058"/>
                  <a:gd name="T50" fmla="*/ 962 w 977"/>
                  <a:gd name="T51" fmla="*/ 617 h 1058"/>
                  <a:gd name="T52" fmla="*/ 941 w 977"/>
                  <a:gd name="T53" fmla="*/ 409 h 1058"/>
                  <a:gd name="T54" fmla="*/ 907 w 977"/>
                  <a:gd name="T55" fmla="*/ 196 h 1058"/>
                  <a:gd name="T56" fmla="*/ 799 w 977"/>
                  <a:gd name="T57" fmla="*/ 0 h 1058"/>
                  <a:gd name="T58" fmla="*/ 748 w 977"/>
                  <a:gd name="T59" fmla="*/ 3 h 1058"/>
                  <a:gd name="T60" fmla="*/ 697 w 977"/>
                  <a:gd name="T61" fmla="*/ 8 h 1058"/>
                  <a:gd name="T62" fmla="*/ 647 w 977"/>
                  <a:gd name="T63" fmla="*/ 15 h 1058"/>
                  <a:gd name="T64" fmla="*/ 598 w 977"/>
                  <a:gd name="T65" fmla="*/ 24 h 1058"/>
                  <a:gd name="T66" fmla="*/ 548 w 977"/>
                  <a:gd name="T67" fmla="*/ 34 h 1058"/>
                  <a:gd name="T68" fmla="*/ 499 w 977"/>
                  <a:gd name="T69" fmla="*/ 47 h 1058"/>
                  <a:gd name="T70" fmla="*/ 450 w 977"/>
                  <a:gd name="T71" fmla="*/ 60 h 1058"/>
                  <a:gd name="T72" fmla="*/ 402 w 977"/>
                  <a:gd name="T73" fmla="*/ 72 h 1058"/>
                  <a:gd name="T74" fmla="*/ 352 w 977"/>
                  <a:gd name="T75" fmla="*/ 86 h 1058"/>
                  <a:gd name="T76" fmla="*/ 305 w 977"/>
                  <a:gd name="T77" fmla="*/ 101 h 1058"/>
                  <a:gd name="T78" fmla="*/ 257 w 977"/>
                  <a:gd name="T79" fmla="*/ 115 h 1058"/>
                  <a:gd name="T80" fmla="*/ 208 w 977"/>
                  <a:gd name="T81" fmla="*/ 128 h 1058"/>
                  <a:gd name="T82" fmla="*/ 160 w 977"/>
                  <a:gd name="T83" fmla="*/ 140 h 1058"/>
                  <a:gd name="T84" fmla="*/ 112 w 977"/>
                  <a:gd name="T85" fmla="*/ 153 h 1058"/>
                  <a:gd name="T86" fmla="*/ 62 w 977"/>
                  <a:gd name="T87" fmla="*/ 163 h 1058"/>
                  <a:gd name="T88" fmla="*/ 14 w 977"/>
                  <a:gd name="T89" fmla="*/ 172 h 1058"/>
                  <a:gd name="T90" fmla="*/ 24 w 977"/>
                  <a:gd name="T91" fmla="*/ 300 h 1058"/>
                  <a:gd name="T92" fmla="*/ 63 w 977"/>
                  <a:gd name="T93" fmla="*/ 515 h 1058"/>
                  <a:gd name="T94" fmla="*/ 91 w 977"/>
                  <a:gd name="T95" fmla="*/ 720 h 1058"/>
                  <a:gd name="T96" fmla="*/ 110 w 977"/>
                  <a:gd name="T97" fmla="*/ 922 h 1058"/>
                  <a:gd name="T98" fmla="*/ 131 w 977"/>
                  <a:gd name="T99" fmla="*/ 1023 h 1058"/>
                  <a:gd name="T100" fmla="*/ 161 w 977"/>
                  <a:gd name="T101" fmla="*/ 1018 h 1058"/>
                  <a:gd name="T102" fmla="*/ 191 w 977"/>
                  <a:gd name="T103" fmla="*/ 1015 h 1058"/>
                  <a:gd name="T104" fmla="*/ 220 w 977"/>
                  <a:gd name="T105" fmla="*/ 1010 h 1058"/>
                  <a:gd name="T106" fmla="*/ 250 w 977"/>
                  <a:gd name="T107" fmla="*/ 1005 h 1058"/>
                  <a:gd name="T108" fmla="*/ 281 w 977"/>
                  <a:gd name="T109" fmla="*/ 1001 h 1058"/>
                  <a:gd name="T110" fmla="*/ 311 w 977"/>
                  <a:gd name="T111" fmla="*/ 996 h 1058"/>
                  <a:gd name="T112" fmla="*/ 342 w 977"/>
                  <a:gd name="T113" fmla="*/ 99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77" h="1058">
                    <a:moveTo>
                      <a:pt x="357" y="989"/>
                    </a:moveTo>
                    <a:lnTo>
                      <a:pt x="366" y="997"/>
                    </a:lnTo>
                    <a:lnTo>
                      <a:pt x="374" y="1007"/>
                    </a:lnTo>
                    <a:lnTo>
                      <a:pt x="383" y="1015"/>
                    </a:lnTo>
                    <a:lnTo>
                      <a:pt x="392" y="1024"/>
                    </a:lnTo>
                    <a:lnTo>
                      <a:pt x="401" y="1032"/>
                    </a:lnTo>
                    <a:lnTo>
                      <a:pt x="409" y="1041"/>
                    </a:lnTo>
                    <a:lnTo>
                      <a:pt x="418" y="1049"/>
                    </a:lnTo>
                    <a:lnTo>
                      <a:pt x="426" y="1058"/>
                    </a:lnTo>
                    <a:lnTo>
                      <a:pt x="441" y="1056"/>
                    </a:lnTo>
                    <a:lnTo>
                      <a:pt x="455" y="1055"/>
                    </a:lnTo>
                    <a:lnTo>
                      <a:pt x="470" y="1053"/>
                    </a:lnTo>
                    <a:lnTo>
                      <a:pt x="484" y="1052"/>
                    </a:lnTo>
                    <a:lnTo>
                      <a:pt x="498" y="1049"/>
                    </a:lnTo>
                    <a:lnTo>
                      <a:pt x="513" y="1048"/>
                    </a:lnTo>
                    <a:lnTo>
                      <a:pt x="526" y="1046"/>
                    </a:lnTo>
                    <a:lnTo>
                      <a:pt x="541" y="1045"/>
                    </a:lnTo>
                    <a:lnTo>
                      <a:pt x="555" y="1042"/>
                    </a:lnTo>
                    <a:lnTo>
                      <a:pt x="570" y="1041"/>
                    </a:lnTo>
                    <a:lnTo>
                      <a:pt x="584" y="1039"/>
                    </a:lnTo>
                    <a:lnTo>
                      <a:pt x="598" y="1038"/>
                    </a:lnTo>
                    <a:lnTo>
                      <a:pt x="613" y="1035"/>
                    </a:lnTo>
                    <a:lnTo>
                      <a:pt x="628" y="1034"/>
                    </a:lnTo>
                    <a:lnTo>
                      <a:pt x="642" y="1032"/>
                    </a:lnTo>
                    <a:lnTo>
                      <a:pt x="657" y="1031"/>
                    </a:lnTo>
                    <a:lnTo>
                      <a:pt x="666" y="1020"/>
                    </a:lnTo>
                    <a:lnTo>
                      <a:pt x="674" y="1009"/>
                    </a:lnTo>
                    <a:lnTo>
                      <a:pt x="683" y="999"/>
                    </a:lnTo>
                    <a:lnTo>
                      <a:pt x="691" y="987"/>
                    </a:lnTo>
                    <a:lnTo>
                      <a:pt x="700" y="977"/>
                    </a:lnTo>
                    <a:lnTo>
                      <a:pt x="708" y="966"/>
                    </a:lnTo>
                    <a:lnTo>
                      <a:pt x="718" y="955"/>
                    </a:lnTo>
                    <a:lnTo>
                      <a:pt x="727" y="944"/>
                    </a:lnTo>
                    <a:lnTo>
                      <a:pt x="742" y="943"/>
                    </a:lnTo>
                    <a:lnTo>
                      <a:pt x="758" y="941"/>
                    </a:lnTo>
                    <a:lnTo>
                      <a:pt x="773" y="940"/>
                    </a:lnTo>
                    <a:lnTo>
                      <a:pt x="789" y="939"/>
                    </a:lnTo>
                    <a:lnTo>
                      <a:pt x="804" y="937"/>
                    </a:lnTo>
                    <a:lnTo>
                      <a:pt x="820" y="936"/>
                    </a:lnTo>
                    <a:lnTo>
                      <a:pt x="835" y="934"/>
                    </a:lnTo>
                    <a:lnTo>
                      <a:pt x="850" y="933"/>
                    </a:lnTo>
                    <a:lnTo>
                      <a:pt x="866" y="932"/>
                    </a:lnTo>
                    <a:lnTo>
                      <a:pt x="881" y="931"/>
                    </a:lnTo>
                    <a:lnTo>
                      <a:pt x="897" y="929"/>
                    </a:lnTo>
                    <a:lnTo>
                      <a:pt x="914" y="928"/>
                    </a:lnTo>
                    <a:lnTo>
                      <a:pt x="929" y="927"/>
                    </a:lnTo>
                    <a:lnTo>
                      <a:pt x="945" y="926"/>
                    </a:lnTo>
                    <a:lnTo>
                      <a:pt x="961" y="925"/>
                    </a:lnTo>
                    <a:lnTo>
                      <a:pt x="977" y="924"/>
                    </a:lnTo>
                    <a:lnTo>
                      <a:pt x="973" y="821"/>
                    </a:lnTo>
                    <a:lnTo>
                      <a:pt x="969" y="720"/>
                    </a:lnTo>
                    <a:lnTo>
                      <a:pt x="962" y="617"/>
                    </a:lnTo>
                    <a:lnTo>
                      <a:pt x="953" y="513"/>
                    </a:lnTo>
                    <a:lnTo>
                      <a:pt x="941" y="409"/>
                    </a:lnTo>
                    <a:lnTo>
                      <a:pt x="925" y="303"/>
                    </a:lnTo>
                    <a:lnTo>
                      <a:pt x="907" y="196"/>
                    </a:lnTo>
                    <a:lnTo>
                      <a:pt x="885" y="85"/>
                    </a:lnTo>
                    <a:lnTo>
                      <a:pt x="799" y="0"/>
                    </a:lnTo>
                    <a:lnTo>
                      <a:pt x="774" y="1"/>
                    </a:lnTo>
                    <a:lnTo>
                      <a:pt x="748" y="3"/>
                    </a:lnTo>
                    <a:lnTo>
                      <a:pt x="722" y="5"/>
                    </a:lnTo>
                    <a:lnTo>
                      <a:pt x="697" y="8"/>
                    </a:lnTo>
                    <a:lnTo>
                      <a:pt x="673" y="11"/>
                    </a:lnTo>
                    <a:lnTo>
                      <a:pt x="647" y="15"/>
                    </a:lnTo>
                    <a:lnTo>
                      <a:pt x="622" y="19"/>
                    </a:lnTo>
                    <a:lnTo>
                      <a:pt x="598" y="24"/>
                    </a:lnTo>
                    <a:lnTo>
                      <a:pt x="572" y="30"/>
                    </a:lnTo>
                    <a:lnTo>
                      <a:pt x="548" y="34"/>
                    </a:lnTo>
                    <a:lnTo>
                      <a:pt x="523" y="40"/>
                    </a:lnTo>
                    <a:lnTo>
                      <a:pt x="499" y="47"/>
                    </a:lnTo>
                    <a:lnTo>
                      <a:pt x="475" y="53"/>
                    </a:lnTo>
                    <a:lnTo>
                      <a:pt x="450" y="60"/>
                    </a:lnTo>
                    <a:lnTo>
                      <a:pt x="426" y="65"/>
                    </a:lnTo>
                    <a:lnTo>
                      <a:pt x="402" y="72"/>
                    </a:lnTo>
                    <a:lnTo>
                      <a:pt x="377" y="79"/>
                    </a:lnTo>
                    <a:lnTo>
                      <a:pt x="352" y="86"/>
                    </a:lnTo>
                    <a:lnTo>
                      <a:pt x="328" y="93"/>
                    </a:lnTo>
                    <a:lnTo>
                      <a:pt x="305" y="101"/>
                    </a:lnTo>
                    <a:lnTo>
                      <a:pt x="281" y="108"/>
                    </a:lnTo>
                    <a:lnTo>
                      <a:pt x="257" y="115"/>
                    </a:lnTo>
                    <a:lnTo>
                      <a:pt x="233" y="121"/>
                    </a:lnTo>
                    <a:lnTo>
                      <a:pt x="208" y="128"/>
                    </a:lnTo>
                    <a:lnTo>
                      <a:pt x="184" y="134"/>
                    </a:lnTo>
                    <a:lnTo>
                      <a:pt x="160" y="140"/>
                    </a:lnTo>
                    <a:lnTo>
                      <a:pt x="136" y="147"/>
                    </a:lnTo>
                    <a:lnTo>
                      <a:pt x="112" y="153"/>
                    </a:lnTo>
                    <a:lnTo>
                      <a:pt x="87" y="157"/>
                    </a:lnTo>
                    <a:lnTo>
                      <a:pt x="62" y="163"/>
                    </a:lnTo>
                    <a:lnTo>
                      <a:pt x="38" y="168"/>
                    </a:lnTo>
                    <a:lnTo>
                      <a:pt x="14" y="172"/>
                    </a:lnTo>
                    <a:lnTo>
                      <a:pt x="0" y="189"/>
                    </a:lnTo>
                    <a:lnTo>
                      <a:pt x="24" y="300"/>
                    </a:lnTo>
                    <a:lnTo>
                      <a:pt x="45" y="409"/>
                    </a:lnTo>
                    <a:lnTo>
                      <a:pt x="63" y="515"/>
                    </a:lnTo>
                    <a:lnTo>
                      <a:pt x="78" y="618"/>
                    </a:lnTo>
                    <a:lnTo>
                      <a:pt x="91" y="720"/>
                    </a:lnTo>
                    <a:lnTo>
                      <a:pt x="101" y="821"/>
                    </a:lnTo>
                    <a:lnTo>
                      <a:pt x="110" y="922"/>
                    </a:lnTo>
                    <a:lnTo>
                      <a:pt x="116" y="1025"/>
                    </a:lnTo>
                    <a:lnTo>
                      <a:pt x="131" y="1023"/>
                    </a:lnTo>
                    <a:lnTo>
                      <a:pt x="146" y="1020"/>
                    </a:lnTo>
                    <a:lnTo>
                      <a:pt x="161" y="1018"/>
                    </a:lnTo>
                    <a:lnTo>
                      <a:pt x="176" y="1016"/>
                    </a:lnTo>
                    <a:lnTo>
                      <a:pt x="191" y="1015"/>
                    </a:lnTo>
                    <a:lnTo>
                      <a:pt x="205" y="1012"/>
                    </a:lnTo>
                    <a:lnTo>
                      <a:pt x="220" y="1010"/>
                    </a:lnTo>
                    <a:lnTo>
                      <a:pt x="235" y="1008"/>
                    </a:lnTo>
                    <a:lnTo>
                      <a:pt x="250" y="1005"/>
                    </a:lnTo>
                    <a:lnTo>
                      <a:pt x="265" y="1003"/>
                    </a:lnTo>
                    <a:lnTo>
                      <a:pt x="281" y="1001"/>
                    </a:lnTo>
                    <a:lnTo>
                      <a:pt x="296" y="999"/>
                    </a:lnTo>
                    <a:lnTo>
                      <a:pt x="311" y="996"/>
                    </a:lnTo>
                    <a:lnTo>
                      <a:pt x="326" y="994"/>
                    </a:lnTo>
                    <a:lnTo>
                      <a:pt x="342" y="992"/>
                    </a:lnTo>
                    <a:lnTo>
                      <a:pt x="357" y="9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nvGrpSpPr>
              <p:cNvPr id="228" name="Group 140"/>
              <p:cNvGrpSpPr>
                <a:grpSpLocks/>
              </p:cNvGrpSpPr>
              <p:nvPr/>
            </p:nvGrpSpPr>
            <p:grpSpPr bwMode="auto">
              <a:xfrm>
                <a:off x="1920" y="720"/>
                <a:ext cx="1945" cy="1853"/>
                <a:chOff x="1920" y="720"/>
                <a:chExt cx="1945" cy="1853"/>
              </a:xfrm>
            </p:grpSpPr>
            <p:sp>
              <p:nvSpPr>
                <p:cNvPr id="229" name="Freeform 78"/>
                <p:cNvSpPr>
                  <a:spLocks/>
                </p:cNvSpPr>
                <p:nvPr/>
              </p:nvSpPr>
              <p:spPr bwMode="auto">
                <a:xfrm>
                  <a:off x="1920" y="720"/>
                  <a:ext cx="1945" cy="1853"/>
                </a:xfrm>
                <a:custGeom>
                  <a:avLst/>
                  <a:gdLst>
                    <a:gd name="T0" fmla="*/ 369 w 979"/>
                    <a:gd name="T1" fmla="*/ 998 h 1059"/>
                    <a:gd name="T2" fmla="*/ 386 w 979"/>
                    <a:gd name="T3" fmla="*/ 1016 h 1059"/>
                    <a:gd name="T4" fmla="*/ 403 w 979"/>
                    <a:gd name="T5" fmla="*/ 1033 h 1059"/>
                    <a:gd name="T6" fmla="*/ 421 w 979"/>
                    <a:gd name="T7" fmla="*/ 1050 h 1059"/>
                    <a:gd name="T8" fmla="*/ 444 w 979"/>
                    <a:gd name="T9" fmla="*/ 1057 h 1059"/>
                    <a:gd name="T10" fmla="*/ 472 w 979"/>
                    <a:gd name="T11" fmla="*/ 1054 h 1059"/>
                    <a:gd name="T12" fmla="*/ 500 w 979"/>
                    <a:gd name="T13" fmla="*/ 1050 h 1059"/>
                    <a:gd name="T14" fmla="*/ 529 w 979"/>
                    <a:gd name="T15" fmla="*/ 1047 h 1059"/>
                    <a:gd name="T16" fmla="*/ 558 w 979"/>
                    <a:gd name="T17" fmla="*/ 1043 h 1059"/>
                    <a:gd name="T18" fmla="*/ 586 w 979"/>
                    <a:gd name="T19" fmla="*/ 1040 h 1059"/>
                    <a:gd name="T20" fmla="*/ 616 w 979"/>
                    <a:gd name="T21" fmla="*/ 1036 h 1059"/>
                    <a:gd name="T22" fmla="*/ 645 w 979"/>
                    <a:gd name="T23" fmla="*/ 1033 h 1059"/>
                    <a:gd name="T24" fmla="*/ 668 w 979"/>
                    <a:gd name="T25" fmla="*/ 1021 h 1059"/>
                    <a:gd name="T26" fmla="*/ 686 w 979"/>
                    <a:gd name="T27" fmla="*/ 1000 h 1059"/>
                    <a:gd name="T28" fmla="*/ 703 w 979"/>
                    <a:gd name="T29" fmla="*/ 978 h 1059"/>
                    <a:gd name="T30" fmla="*/ 720 w 979"/>
                    <a:gd name="T31" fmla="*/ 956 h 1059"/>
                    <a:gd name="T32" fmla="*/ 744 w 979"/>
                    <a:gd name="T33" fmla="*/ 943 h 1059"/>
                    <a:gd name="T34" fmla="*/ 775 w 979"/>
                    <a:gd name="T35" fmla="*/ 940 h 1059"/>
                    <a:gd name="T36" fmla="*/ 807 w 979"/>
                    <a:gd name="T37" fmla="*/ 937 h 1059"/>
                    <a:gd name="T38" fmla="*/ 838 w 979"/>
                    <a:gd name="T39" fmla="*/ 934 h 1059"/>
                    <a:gd name="T40" fmla="*/ 869 w 979"/>
                    <a:gd name="T41" fmla="*/ 932 h 1059"/>
                    <a:gd name="T42" fmla="*/ 900 w 979"/>
                    <a:gd name="T43" fmla="*/ 929 h 1059"/>
                    <a:gd name="T44" fmla="*/ 931 w 979"/>
                    <a:gd name="T45" fmla="*/ 927 h 1059"/>
                    <a:gd name="T46" fmla="*/ 963 w 979"/>
                    <a:gd name="T47" fmla="*/ 926 h 1059"/>
                    <a:gd name="T48" fmla="*/ 976 w 979"/>
                    <a:gd name="T49" fmla="*/ 813 h 1059"/>
                    <a:gd name="T50" fmla="*/ 963 w 979"/>
                    <a:gd name="T51" fmla="*/ 588 h 1059"/>
                    <a:gd name="T52" fmla="*/ 937 w 979"/>
                    <a:gd name="T53" fmla="*/ 360 h 1059"/>
                    <a:gd name="T54" fmla="*/ 895 w 979"/>
                    <a:gd name="T55" fmla="*/ 123 h 1059"/>
                    <a:gd name="T56" fmla="*/ 839 w 979"/>
                    <a:gd name="T57" fmla="*/ 0 h 1059"/>
                    <a:gd name="T58" fmla="*/ 782 w 979"/>
                    <a:gd name="T59" fmla="*/ 1 h 1059"/>
                    <a:gd name="T60" fmla="*/ 726 w 979"/>
                    <a:gd name="T61" fmla="*/ 5 h 1059"/>
                    <a:gd name="T62" fmla="*/ 671 w 979"/>
                    <a:gd name="T63" fmla="*/ 12 h 1059"/>
                    <a:gd name="T64" fmla="*/ 615 w 979"/>
                    <a:gd name="T65" fmla="*/ 21 h 1059"/>
                    <a:gd name="T66" fmla="*/ 561 w 979"/>
                    <a:gd name="T67" fmla="*/ 33 h 1059"/>
                    <a:gd name="T68" fmla="*/ 507 w 979"/>
                    <a:gd name="T69" fmla="*/ 46 h 1059"/>
                    <a:gd name="T70" fmla="*/ 453 w 979"/>
                    <a:gd name="T71" fmla="*/ 61 h 1059"/>
                    <a:gd name="T72" fmla="*/ 400 w 979"/>
                    <a:gd name="T73" fmla="*/ 76 h 1059"/>
                    <a:gd name="T74" fmla="*/ 347 w 979"/>
                    <a:gd name="T75" fmla="*/ 91 h 1059"/>
                    <a:gd name="T76" fmla="*/ 294 w 979"/>
                    <a:gd name="T77" fmla="*/ 105 h 1059"/>
                    <a:gd name="T78" fmla="*/ 241 w 979"/>
                    <a:gd name="T79" fmla="*/ 122 h 1059"/>
                    <a:gd name="T80" fmla="*/ 188 w 979"/>
                    <a:gd name="T81" fmla="*/ 135 h 1059"/>
                    <a:gd name="T82" fmla="*/ 134 w 979"/>
                    <a:gd name="T83" fmla="*/ 149 h 1059"/>
                    <a:gd name="T84" fmla="*/ 81 w 979"/>
                    <a:gd name="T85" fmla="*/ 162 h 1059"/>
                    <a:gd name="T86" fmla="*/ 26 w 979"/>
                    <a:gd name="T87" fmla="*/ 172 h 1059"/>
                    <a:gd name="T88" fmla="*/ 24 w 979"/>
                    <a:gd name="T89" fmla="*/ 291 h 1059"/>
                    <a:gd name="T90" fmla="*/ 64 w 979"/>
                    <a:gd name="T91" fmla="*/ 508 h 1059"/>
                    <a:gd name="T92" fmla="*/ 93 w 979"/>
                    <a:gd name="T93" fmla="*/ 717 h 1059"/>
                    <a:gd name="T94" fmla="*/ 113 w 979"/>
                    <a:gd name="T95" fmla="*/ 922 h 1059"/>
                    <a:gd name="T96" fmla="*/ 135 w 979"/>
                    <a:gd name="T97" fmla="*/ 1024 h 1059"/>
                    <a:gd name="T98" fmla="*/ 165 w 979"/>
                    <a:gd name="T99" fmla="*/ 1019 h 1059"/>
                    <a:gd name="T100" fmla="*/ 194 w 979"/>
                    <a:gd name="T101" fmla="*/ 1015 h 1059"/>
                    <a:gd name="T102" fmla="*/ 223 w 979"/>
                    <a:gd name="T103" fmla="*/ 1010 h 1059"/>
                    <a:gd name="T104" fmla="*/ 253 w 979"/>
                    <a:gd name="T105" fmla="*/ 1006 h 1059"/>
                    <a:gd name="T106" fmla="*/ 283 w 979"/>
                    <a:gd name="T107" fmla="*/ 1002 h 1059"/>
                    <a:gd name="T108" fmla="*/ 315 w 979"/>
                    <a:gd name="T109" fmla="*/ 997 h 1059"/>
                    <a:gd name="T110" fmla="*/ 344 w 979"/>
                    <a:gd name="T111" fmla="*/ 993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79" h="1059">
                      <a:moveTo>
                        <a:pt x="361" y="990"/>
                      </a:moveTo>
                      <a:lnTo>
                        <a:pt x="369" y="998"/>
                      </a:lnTo>
                      <a:lnTo>
                        <a:pt x="378" y="1008"/>
                      </a:lnTo>
                      <a:lnTo>
                        <a:pt x="386" y="1016"/>
                      </a:lnTo>
                      <a:lnTo>
                        <a:pt x="395" y="1025"/>
                      </a:lnTo>
                      <a:lnTo>
                        <a:pt x="403" y="1033"/>
                      </a:lnTo>
                      <a:lnTo>
                        <a:pt x="411" y="1042"/>
                      </a:lnTo>
                      <a:lnTo>
                        <a:pt x="421" y="1050"/>
                      </a:lnTo>
                      <a:lnTo>
                        <a:pt x="429" y="1059"/>
                      </a:lnTo>
                      <a:lnTo>
                        <a:pt x="444" y="1057"/>
                      </a:lnTo>
                      <a:lnTo>
                        <a:pt x="457" y="1056"/>
                      </a:lnTo>
                      <a:lnTo>
                        <a:pt x="472" y="1054"/>
                      </a:lnTo>
                      <a:lnTo>
                        <a:pt x="486" y="1053"/>
                      </a:lnTo>
                      <a:lnTo>
                        <a:pt x="500" y="1050"/>
                      </a:lnTo>
                      <a:lnTo>
                        <a:pt x="515" y="1049"/>
                      </a:lnTo>
                      <a:lnTo>
                        <a:pt x="529" y="1047"/>
                      </a:lnTo>
                      <a:lnTo>
                        <a:pt x="544" y="1046"/>
                      </a:lnTo>
                      <a:lnTo>
                        <a:pt x="558" y="1043"/>
                      </a:lnTo>
                      <a:lnTo>
                        <a:pt x="573" y="1042"/>
                      </a:lnTo>
                      <a:lnTo>
                        <a:pt x="586" y="1040"/>
                      </a:lnTo>
                      <a:lnTo>
                        <a:pt x="601" y="1039"/>
                      </a:lnTo>
                      <a:lnTo>
                        <a:pt x="616" y="1036"/>
                      </a:lnTo>
                      <a:lnTo>
                        <a:pt x="630" y="1035"/>
                      </a:lnTo>
                      <a:lnTo>
                        <a:pt x="645" y="1033"/>
                      </a:lnTo>
                      <a:lnTo>
                        <a:pt x="660" y="1032"/>
                      </a:lnTo>
                      <a:lnTo>
                        <a:pt x="668" y="1021"/>
                      </a:lnTo>
                      <a:lnTo>
                        <a:pt x="678" y="1010"/>
                      </a:lnTo>
                      <a:lnTo>
                        <a:pt x="686" y="1000"/>
                      </a:lnTo>
                      <a:lnTo>
                        <a:pt x="695" y="988"/>
                      </a:lnTo>
                      <a:lnTo>
                        <a:pt x="703" y="978"/>
                      </a:lnTo>
                      <a:lnTo>
                        <a:pt x="712" y="966"/>
                      </a:lnTo>
                      <a:lnTo>
                        <a:pt x="720" y="956"/>
                      </a:lnTo>
                      <a:lnTo>
                        <a:pt x="729" y="944"/>
                      </a:lnTo>
                      <a:lnTo>
                        <a:pt x="744" y="943"/>
                      </a:lnTo>
                      <a:lnTo>
                        <a:pt x="760" y="941"/>
                      </a:lnTo>
                      <a:lnTo>
                        <a:pt x="775" y="940"/>
                      </a:lnTo>
                      <a:lnTo>
                        <a:pt x="792" y="938"/>
                      </a:lnTo>
                      <a:lnTo>
                        <a:pt x="807" y="937"/>
                      </a:lnTo>
                      <a:lnTo>
                        <a:pt x="823" y="936"/>
                      </a:lnTo>
                      <a:lnTo>
                        <a:pt x="838" y="934"/>
                      </a:lnTo>
                      <a:lnTo>
                        <a:pt x="853" y="933"/>
                      </a:lnTo>
                      <a:lnTo>
                        <a:pt x="869" y="932"/>
                      </a:lnTo>
                      <a:lnTo>
                        <a:pt x="884" y="930"/>
                      </a:lnTo>
                      <a:lnTo>
                        <a:pt x="900" y="929"/>
                      </a:lnTo>
                      <a:lnTo>
                        <a:pt x="916" y="928"/>
                      </a:lnTo>
                      <a:lnTo>
                        <a:pt x="931" y="927"/>
                      </a:lnTo>
                      <a:lnTo>
                        <a:pt x="947" y="927"/>
                      </a:lnTo>
                      <a:lnTo>
                        <a:pt x="963" y="926"/>
                      </a:lnTo>
                      <a:lnTo>
                        <a:pt x="979" y="925"/>
                      </a:lnTo>
                      <a:lnTo>
                        <a:pt x="976" y="813"/>
                      </a:lnTo>
                      <a:lnTo>
                        <a:pt x="971" y="701"/>
                      </a:lnTo>
                      <a:lnTo>
                        <a:pt x="963" y="588"/>
                      </a:lnTo>
                      <a:lnTo>
                        <a:pt x="952" y="475"/>
                      </a:lnTo>
                      <a:lnTo>
                        <a:pt x="937" y="360"/>
                      </a:lnTo>
                      <a:lnTo>
                        <a:pt x="918" y="243"/>
                      </a:lnTo>
                      <a:lnTo>
                        <a:pt x="895" y="123"/>
                      </a:lnTo>
                      <a:lnTo>
                        <a:pt x="868" y="0"/>
                      </a:lnTo>
                      <a:lnTo>
                        <a:pt x="839" y="0"/>
                      </a:lnTo>
                      <a:lnTo>
                        <a:pt x="810" y="0"/>
                      </a:lnTo>
                      <a:lnTo>
                        <a:pt x="782" y="1"/>
                      </a:lnTo>
                      <a:lnTo>
                        <a:pt x="754" y="3"/>
                      </a:lnTo>
                      <a:lnTo>
                        <a:pt x="726" y="5"/>
                      </a:lnTo>
                      <a:lnTo>
                        <a:pt x="698" y="9"/>
                      </a:lnTo>
                      <a:lnTo>
                        <a:pt x="671" y="12"/>
                      </a:lnTo>
                      <a:lnTo>
                        <a:pt x="643" y="17"/>
                      </a:lnTo>
                      <a:lnTo>
                        <a:pt x="615" y="21"/>
                      </a:lnTo>
                      <a:lnTo>
                        <a:pt x="588" y="27"/>
                      </a:lnTo>
                      <a:lnTo>
                        <a:pt x="561" y="33"/>
                      </a:lnTo>
                      <a:lnTo>
                        <a:pt x="533" y="40"/>
                      </a:lnTo>
                      <a:lnTo>
                        <a:pt x="507" y="46"/>
                      </a:lnTo>
                      <a:lnTo>
                        <a:pt x="480" y="52"/>
                      </a:lnTo>
                      <a:lnTo>
                        <a:pt x="453" y="61"/>
                      </a:lnTo>
                      <a:lnTo>
                        <a:pt x="426" y="67"/>
                      </a:lnTo>
                      <a:lnTo>
                        <a:pt x="400" y="76"/>
                      </a:lnTo>
                      <a:lnTo>
                        <a:pt x="373" y="82"/>
                      </a:lnTo>
                      <a:lnTo>
                        <a:pt x="347" y="91"/>
                      </a:lnTo>
                      <a:lnTo>
                        <a:pt x="320" y="99"/>
                      </a:lnTo>
                      <a:lnTo>
                        <a:pt x="294" y="105"/>
                      </a:lnTo>
                      <a:lnTo>
                        <a:pt x="267" y="114"/>
                      </a:lnTo>
                      <a:lnTo>
                        <a:pt x="241" y="122"/>
                      </a:lnTo>
                      <a:lnTo>
                        <a:pt x="214" y="129"/>
                      </a:lnTo>
                      <a:lnTo>
                        <a:pt x="188" y="135"/>
                      </a:lnTo>
                      <a:lnTo>
                        <a:pt x="160" y="142"/>
                      </a:lnTo>
                      <a:lnTo>
                        <a:pt x="134" y="149"/>
                      </a:lnTo>
                      <a:lnTo>
                        <a:pt x="107" y="156"/>
                      </a:lnTo>
                      <a:lnTo>
                        <a:pt x="81" y="162"/>
                      </a:lnTo>
                      <a:lnTo>
                        <a:pt x="54" y="168"/>
                      </a:lnTo>
                      <a:lnTo>
                        <a:pt x="26" y="172"/>
                      </a:lnTo>
                      <a:lnTo>
                        <a:pt x="0" y="177"/>
                      </a:lnTo>
                      <a:lnTo>
                        <a:pt x="24" y="291"/>
                      </a:lnTo>
                      <a:lnTo>
                        <a:pt x="46" y="400"/>
                      </a:lnTo>
                      <a:lnTo>
                        <a:pt x="64" y="508"/>
                      </a:lnTo>
                      <a:lnTo>
                        <a:pt x="81" y="614"/>
                      </a:lnTo>
                      <a:lnTo>
                        <a:pt x="93" y="717"/>
                      </a:lnTo>
                      <a:lnTo>
                        <a:pt x="105" y="820"/>
                      </a:lnTo>
                      <a:lnTo>
                        <a:pt x="113" y="922"/>
                      </a:lnTo>
                      <a:lnTo>
                        <a:pt x="120" y="1026"/>
                      </a:lnTo>
                      <a:lnTo>
                        <a:pt x="135" y="1024"/>
                      </a:lnTo>
                      <a:lnTo>
                        <a:pt x="150" y="1021"/>
                      </a:lnTo>
                      <a:lnTo>
                        <a:pt x="165" y="1019"/>
                      </a:lnTo>
                      <a:lnTo>
                        <a:pt x="180" y="1017"/>
                      </a:lnTo>
                      <a:lnTo>
                        <a:pt x="194" y="1015"/>
                      </a:lnTo>
                      <a:lnTo>
                        <a:pt x="209" y="1012"/>
                      </a:lnTo>
                      <a:lnTo>
                        <a:pt x="223" y="1010"/>
                      </a:lnTo>
                      <a:lnTo>
                        <a:pt x="238" y="1008"/>
                      </a:lnTo>
                      <a:lnTo>
                        <a:pt x="253" y="1006"/>
                      </a:lnTo>
                      <a:lnTo>
                        <a:pt x="268" y="1004"/>
                      </a:lnTo>
                      <a:lnTo>
                        <a:pt x="283" y="1002"/>
                      </a:lnTo>
                      <a:lnTo>
                        <a:pt x="298" y="1000"/>
                      </a:lnTo>
                      <a:lnTo>
                        <a:pt x="315" y="997"/>
                      </a:lnTo>
                      <a:lnTo>
                        <a:pt x="329" y="995"/>
                      </a:lnTo>
                      <a:lnTo>
                        <a:pt x="344" y="993"/>
                      </a:lnTo>
                      <a:lnTo>
                        <a:pt x="361" y="99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30" name="Freeform 79"/>
                <p:cNvSpPr>
                  <a:spLocks/>
                </p:cNvSpPr>
                <p:nvPr/>
              </p:nvSpPr>
              <p:spPr bwMode="auto">
                <a:xfrm>
                  <a:off x="2236" y="971"/>
                  <a:ext cx="1330" cy="1213"/>
                </a:xfrm>
                <a:custGeom>
                  <a:avLst/>
                  <a:gdLst>
                    <a:gd name="T0" fmla="*/ 668 w 668"/>
                    <a:gd name="T1" fmla="*/ 612 h 696"/>
                    <a:gd name="T2" fmla="*/ 663 w 668"/>
                    <a:gd name="T3" fmla="*/ 537 h 696"/>
                    <a:gd name="T4" fmla="*/ 657 w 668"/>
                    <a:gd name="T5" fmla="*/ 462 h 696"/>
                    <a:gd name="T6" fmla="*/ 650 w 668"/>
                    <a:gd name="T7" fmla="*/ 387 h 696"/>
                    <a:gd name="T8" fmla="*/ 642 w 668"/>
                    <a:gd name="T9" fmla="*/ 312 h 696"/>
                    <a:gd name="T10" fmla="*/ 631 w 668"/>
                    <a:gd name="T11" fmla="*/ 236 h 696"/>
                    <a:gd name="T12" fmla="*/ 621 w 668"/>
                    <a:gd name="T13" fmla="*/ 159 h 696"/>
                    <a:gd name="T14" fmla="*/ 608 w 668"/>
                    <a:gd name="T15" fmla="*/ 80 h 696"/>
                    <a:gd name="T16" fmla="*/ 595 w 668"/>
                    <a:gd name="T17" fmla="*/ 0 h 696"/>
                    <a:gd name="T18" fmla="*/ 555 w 668"/>
                    <a:gd name="T19" fmla="*/ 5 h 696"/>
                    <a:gd name="T20" fmla="*/ 517 w 668"/>
                    <a:gd name="T21" fmla="*/ 10 h 696"/>
                    <a:gd name="T22" fmla="*/ 478 w 668"/>
                    <a:gd name="T23" fmla="*/ 16 h 696"/>
                    <a:gd name="T24" fmla="*/ 440 w 668"/>
                    <a:gd name="T25" fmla="*/ 23 h 696"/>
                    <a:gd name="T26" fmla="*/ 403 w 668"/>
                    <a:gd name="T27" fmla="*/ 31 h 696"/>
                    <a:gd name="T28" fmla="*/ 365 w 668"/>
                    <a:gd name="T29" fmla="*/ 39 h 696"/>
                    <a:gd name="T30" fmla="*/ 328 w 668"/>
                    <a:gd name="T31" fmla="*/ 47 h 696"/>
                    <a:gd name="T32" fmla="*/ 291 w 668"/>
                    <a:gd name="T33" fmla="*/ 57 h 696"/>
                    <a:gd name="T34" fmla="*/ 255 w 668"/>
                    <a:gd name="T35" fmla="*/ 66 h 696"/>
                    <a:gd name="T36" fmla="*/ 219 w 668"/>
                    <a:gd name="T37" fmla="*/ 76 h 696"/>
                    <a:gd name="T38" fmla="*/ 182 w 668"/>
                    <a:gd name="T39" fmla="*/ 85 h 696"/>
                    <a:gd name="T40" fmla="*/ 145 w 668"/>
                    <a:gd name="T41" fmla="*/ 95 h 696"/>
                    <a:gd name="T42" fmla="*/ 109 w 668"/>
                    <a:gd name="T43" fmla="*/ 105 h 696"/>
                    <a:gd name="T44" fmla="*/ 73 w 668"/>
                    <a:gd name="T45" fmla="*/ 114 h 696"/>
                    <a:gd name="T46" fmla="*/ 37 w 668"/>
                    <a:gd name="T47" fmla="*/ 123 h 696"/>
                    <a:gd name="T48" fmla="*/ 0 w 668"/>
                    <a:gd name="T49" fmla="*/ 133 h 696"/>
                    <a:gd name="T50" fmla="*/ 13 w 668"/>
                    <a:gd name="T51" fmla="*/ 205 h 696"/>
                    <a:gd name="T52" fmla="*/ 25 w 668"/>
                    <a:gd name="T53" fmla="*/ 278 h 696"/>
                    <a:gd name="T54" fmla="*/ 36 w 668"/>
                    <a:gd name="T55" fmla="*/ 348 h 696"/>
                    <a:gd name="T56" fmla="*/ 46 w 668"/>
                    <a:gd name="T57" fmla="*/ 418 h 696"/>
                    <a:gd name="T58" fmla="*/ 54 w 668"/>
                    <a:gd name="T59" fmla="*/ 487 h 696"/>
                    <a:gd name="T60" fmla="*/ 62 w 668"/>
                    <a:gd name="T61" fmla="*/ 557 h 696"/>
                    <a:gd name="T62" fmla="*/ 69 w 668"/>
                    <a:gd name="T63" fmla="*/ 626 h 696"/>
                    <a:gd name="T64" fmla="*/ 76 w 668"/>
                    <a:gd name="T65" fmla="*/ 696 h 696"/>
                    <a:gd name="T66" fmla="*/ 112 w 668"/>
                    <a:gd name="T67" fmla="*/ 690 h 696"/>
                    <a:gd name="T68" fmla="*/ 147 w 668"/>
                    <a:gd name="T69" fmla="*/ 683 h 696"/>
                    <a:gd name="T70" fmla="*/ 183 w 668"/>
                    <a:gd name="T71" fmla="*/ 677 h 696"/>
                    <a:gd name="T72" fmla="*/ 219 w 668"/>
                    <a:gd name="T73" fmla="*/ 672 h 696"/>
                    <a:gd name="T74" fmla="*/ 255 w 668"/>
                    <a:gd name="T75" fmla="*/ 665 h 696"/>
                    <a:gd name="T76" fmla="*/ 290 w 668"/>
                    <a:gd name="T77" fmla="*/ 659 h 696"/>
                    <a:gd name="T78" fmla="*/ 327 w 668"/>
                    <a:gd name="T79" fmla="*/ 653 h 696"/>
                    <a:gd name="T80" fmla="*/ 364 w 668"/>
                    <a:gd name="T81" fmla="*/ 649 h 696"/>
                    <a:gd name="T82" fmla="*/ 400 w 668"/>
                    <a:gd name="T83" fmla="*/ 643 h 696"/>
                    <a:gd name="T84" fmla="*/ 438 w 668"/>
                    <a:gd name="T85" fmla="*/ 637 h 696"/>
                    <a:gd name="T86" fmla="*/ 475 w 668"/>
                    <a:gd name="T87" fmla="*/ 633 h 696"/>
                    <a:gd name="T88" fmla="*/ 513 w 668"/>
                    <a:gd name="T89" fmla="*/ 628 h 696"/>
                    <a:gd name="T90" fmla="*/ 551 w 668"/>
                    <a:gd name="T91" fmla="*/ 623 h 696"/>
                    <a:gd name="T92" fmla="*/ 590 w 668"/>
                    <a:gd name="T93" fmla="*/ 620 h 696"/>
                    <a:gd name="T94" fmla="*/ 629 w 668"/>
                    <a:gd name="T95" fmla="*/ 615 h 696"/>
                    <a:gd name="T96" fmla="*/ 668 w 668"/>
                    <a:gd name="T97" fmla="*/ 612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8" h="696">
                      <a:moveTo>
                        <a:pt x="668" y="612"/>
                      </a:moveTo>
                      <a:lnTo>
                        <a:pt x="663" y="537"/>
                      </a:lnTo>
                      <a:lnTo>
                        <a:pt x="657" y="462"/>
                      </a:lnTo>
                      <a:lnTo>
                        <a:pt x="650" y="387"/>
                      </a:lnTo>
                      <a:lnTo>
                        <a:pt x="642" y="312"/>
                      </a:lnTo>
                      <a:lnTo>
                        <a:pt x="631" y="236"/>
                      </a:lnTo>
                      <a:lnTo>
                        <a:pt x="621" y="159"/>
                      </a:lnTo>
                      <a:lnTo>
                        <a:pt x="608" y="80"/>
                      </a:lnTo>
                      <a:lnTo>
                        <a:pt x="595" y="0"/>
                      </a:lnTo>
                      <a:lnTo>
                        <a:pt x="555" y="5"/>
                      </a:lnTo>
                      <a:lnTo>
                        <a:pt x="517" y="10"/>
                      </a:lnTo>
                      <a:lnTo>
                        <a:pt x="478" y="16"/>
                      </a:lnTo>
                      <a:lnTo>
                        <a:pt x="440" y="23"/>
                      </a:lnTo>
                      <a:lnTo>
                        <a:pt x="403" y="31"/>
                      </a:lnTo>
                      <a:lnTo>
                        <a:pt x="365" y="39"/>
                      </a:lnTo>
                      <a:lnTo>
                        <a:pt x="328" y="47"/>
                      </a:lnTo>
                      <a:lnTo>
                        <a:pt x="291" y="57"/>
                      </a:lnTo>
                      <a:lnTo>
                        <a:pt x="255" y="66"/>
                      </a:lnTo>
                      <a:lnTo>
                        <a:pt x="219" y="76"/>
                      </a:lnTo>
                      <a:lnTo>
                        <a:pt x="182" y="85"/>
                      </a:lnTo>
                      <a:lnTo>
                        <a:pt x="145" y="95"/>
                      </a:lnTo>
                      <a:lnTo>
                        <a:pt x="109" y="105"/>
                      </a:lnTo>
                      <a:lnTo>
                        <a:pt x="73" y="114"/>
                      </a:lnTo>
                      <a:lnTo>
                        <a:pt x="37" y="123"/>
                      </a:lnTo>
                      <a:lnTo>
                        <a:pt x="0" y="133"/>
                      </a:lnTo>
                      <a:lnTo>
                        <a:pt x="13" y="205"/>
                      </a:lnTo>
                      <a:lnTo>
                        <a:pt x="25" y="278"/>
                      </a:lnTo>
                      <a:lnTo>
                        <a:pt x="36" y="348"/>
                      </a:lnTo>
                      <a:lnTo>
                        <a:pt x="46" y="418"/>
                      </a:lnTo>
                      <a:lnTo>
                        <a:pt x="54" y="487"/>
                      </a:lnTo>
                      <a:lnTo>
                        <a:pt x="62" y="557"/>
                      </a:lnTo>
                      <a:lnTo>
                        <a:pt x="69" y="626"/>
                      </a:lnTo>
                      <a:lnTo>
                        <a:pt x="76" y="696"/>
                      </a:lnTo>
                      <a:lnTo>
                        <a:pt x="112" y="690"/>
                      </a:lnTo>
                      <a:lnTo>
                        <a:pt x="147" y="683"/>
                      </a:lnTo>
                      <a:lnTo>
                        <a:pt x="183" y="677"/>
                      </a:lnTo>
                      <a:lnTo>
                        <a:pt x="219" y="672"/>
                      </a:lnTo>
                      <a:lnTo>
                        <a:pt x="255" y="665"/>
                      </a:lnTo>
                      <a:lnTo>
                        <a:pt x="290" y="659"/>
                      </a:lnTo>
                      <a:lnTo>
                        <a:pt x="327" y="653"/>
                      </a:lnTo>
                      <a:lnTo>
                        <a:pt x="364" y="649"/>
                      </a:lnTo>
                      <a:lnTo>
                        <a:pt x="400" y="643"/>
                      </a:lnTo>
                      <a:lnTo>
                        <a:pt x="438" y="637"/>
                      </a:lnTo>
                      <a:lnTo>
                        <a:pt x="475" y="633"/>
                      </a:lnTo>
                      <a:lnTo>
                        <a:pt x="513" y="628"/>
                      </a:lnTo>
                      <a:lnTo>
                        <a:pt x="551" y="623"/>
                      </a:lnTo>
                      <a:lnTo>
                        <a:pt x="590" y="620"/>
                      </a:lnTo>
                      <a:lnTo>
                        <a:pt x="629" y="615"/>
                      </a:lnTo>
                      <a:lnTo>
                        <a:pt x="668" y="612"/>
                      </a:lnTo>
                      <a:close/>
                    </a:path>
                  </a:pathLst>
                </a:custGeom>
                <a:solidFill>
                  <a:srgbClr val="EAEAE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nvGrpSpPr>
                <p:cNvPr id="231" name="Group 92"/>
                <p:cNvGrpSpPr>
                  <a:grpSpLocks/>
                </p:cNvGrpSpPr>
                <p:nvPr/>
              </p:nvGrpSpPr>
              <p:grpSpPr bwMode="auto">
                <a:xfrm>
                  <a:off x="2496" y="1017"/>
                  <a:ext cx="1038" cy="1047"/>
                  <a:chOff x="1529" y="1392"/>
                  <a:chExt cx="395" cy="500"/>
                </a:xfrm>
              </p:grpSpPr>
              <p:sp>
                <p:nvSpPr>
                  <p:cNvPr id="232" name="Freeform 93"/>
                  <p:cNvSpPr>
                    <a:spLocks/>
                  </p:cNvSpPr>
                  <p:nvPr/>
                </p:nvSpPr>
                <p:spPr bwMode="auto">
                  <a:xfrm>
                    <a:off x="1529" y="1719"/>
                    <a:ext cx="53" cy="55"/>
                  </a:xfrm>
                  <a:custGeom>
                    <a:avLst/>
                    <a:gdLst>
                      <a:gd name="T0" fmla="*/ 7 w 106"/>
                      <a:gd name="T1" fmla="*/ 0 h 111"/>
                      <a:gd name="T2" fmla="*/ 38 w 106"/>
                      <a:gd name="T3" fmla="*/ 1 h 111"/>
                      <a:gd name="T4" fmla="*/ 62 w 106"/>
                      <a:gd name="T5" fmla="*/ 5 h 111"/>
                      <a:gd name="T6" fmla="*/ 80 w 106"/>
                      <a:gd name="T7" fmla="*/ 13 h 111"/>
                      <a:gd name="T8" fmla="*/ 94 w 106"/>
                      <a:gd name="T9" fmla="*/ 24 h 111"/>
                      <a:gd name="T10" fmla="*/ 102 w 106"/>
                      <a:gd name="T11" fmla="*/ 39 h 111"/>
                      <a:gd name="T12" fmla="*/ 106 w 106"/>
                      <a:gd name="T13" fmla="*/ 59 h 111"/>
                      <a:gd name="T14" fmla="*/ 105 w 106"/>
                      <a:gd name="T15" fmla="*/ 82 h 111"/>
                      <a:gd name="T16" fmla="*/ 100 w 106"/>
                      <a:gd name="T17" fmla="*/ 111 h 111"/>
                      <a:gd name="T18" fmla="*/ 77 w 106"/>
                      <a:gd name="T19" fmla="*/ 111 h 111"/>
                      <a:gd name="T20" fmla="*/ 55 w 106"/>
                      <a:gd name="T21" fmla="*/ 105 h 111"/>
                      <a:gd name="T22" fmla="*/ 35 w 106"/>
                      <a:gd name="T23" fmla="*/ 95 h 111"/>
                      <a:gd name="T24" fmla="*/ 19 w 106"/>
                      <a:gd name="T25" fmla="*/ 81 h 111"/>
                      <a:gd name="T26" fmla="*/ 8 w 106"/>
                      <a:gd name="T27" fmla="*/ 63 h 111"/>
                      <a:gd name="T28" fmla="*/ 1 w 106"/>
                      <a:gd name="T29" fmla="*/ 44 h 111"/>
                      <a:gd name="T30" fmla="*/ 0 w 106"/>
                      <a:gd name="T31" fmla="*/ 22 h 111"/>
                      <a:gd name="T32" fmla="*/ 7 w 106"/>
                      <a:gd name="T33" fmla="*/ 0 h 111"/>
                      <a:gd name="T34" fmla="*/ 7 w 106"/>
                      <a:gd name="T3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11">
                        <a:moveTo>
                          <a:pt x="7" y="0"/>
                        </a:moveTo>
                        <a:lnTo>
                          <a:pt x="38" y="1"/>
                        </a:lnTo>
                        <a:lnTo>
                          <a:pt x="62" y="5"/>
                        </a:lnTo>
                        <a:lnTo>
                          <a:pt x="80" y="13"/>
                        </a:lnTo>
                        <a:lnTo>
                          <a:pt x="94" y="24"/>
                        </a:lnTo>
                        <a:lnTo>
                          <a:pt x="102" y="39"/>
                        </a:lnTo>
                        <a:lnTo>
                          <a:pt x="106" y="59"/>
                        </a:lnTo>
                        <a:lnTo>
                          <a:pt x="105" y="82"/>
                        </a:lnTo>
                        <a:lnTo>
                          <a:pt x="100" y="111"/>
                        </a:lnTo>
                        <a:lnTo>
                          <a:pt x="77" y="111"/>
                        </a:lnTo>
                        <a:lnTo>
                          <a:pt x="55" y="105"/>
                        </a:lnTo>
                        <a:lnTo>
                          <a:pt x="35" y="95"/>
                        </a:lnTo>
                        <a:lnTo>
                          <a:pt x="19" y="81"/>
                        </a:lnTo>
                        <a:lnTo>
                          <a:pt x="8" y="63"/>
                        </a:lnTo>
                        <a:lnTo>
                          <a:pt x="1" y="44"/>
                        </a:lnTo>
                        <a:lnTo>
                          <a:pt x="0" y="22"/>
                        </a:lnTo>
                        <a:lnTo>
                          <a:pt x="7" y="0"/>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33" name="Freeform 94"/>
                  <p:cNvSpPr>
                    <a:spLocks/>
                  </p:cNvSpPr>
                  <p:nvPr/>
                </p:nvSpPr>
                <p:spPr bwMode="auto">
                  <a:xfrm>
                    <a:off x="1535" y="1691"/>
                    <a:ext cx="73" cy="84"/>
                  </a:xfrm>
                  <a:custGeom>
                    <a:avLst/>
                    <a:gdLst>
                      <a:gd name="T0" fmla="*/ 103 w 148"/>
                      <a:gd name="T1" fmla="*/ 168 h 168"/>
                      <a:gd name="T2" fmla="*/ 110 w 148"/>
                      <a:gd name="T3" fmla="*/ 167 h 168"/>
                      <a:gd name="T4" fmla="*/ 115 w 148"/>
                      <a:gd name="T5" fmla="*/ 166 h 168"/>
                      <a:gd name="T6" fmla="*/ 120 w 148"/>
                      <a:gd name="T7" fmla="*/ 165 h 168"/>
                      <a:gd name="T8" fmla="*/ 126 w 148"/>
                      <a:gd name="T9" fmla="*/ 162 h 168"/>
                      <a:gd name="T10" fmla="*/ 130 w 148"/>
                      <a:gd name="T11" fmla="*/ 161 h 168"/>
                      <a:gd name="T12" fmla="*/ 136 w 148"/>
                      <a:gd name="T13" fmla="*/ 159 h 168"/>
                      <a:gd name="T14" fmla="*/ 142 w 148"/>
                      <a:gd name="T15" fmla="*/ 155 h 168"/>
                      <a:gd name="T16" fmla="*/ 148 w 148"/>
                      <a:gd name="T17" fmla="*/ 153 h 168"/>
                      <a:gd name="T18" fmla="*/ 148 w 148"/>
                      <a:gd name="T19" fmla="*/ 107 h 168"/>
                      <a:gd name="T20" fmla="*/ 148 w 148"/>
                      <a:gd name="T21" fmla="*/ 69 h 168"/>
                      <a:gd name="T22" fmla="*/ 144 w 148"/>
                      <a:gd name="T23" fmla="*/ 40 h 168"/>
                      <a:gd name="T24" fmla="*/ 136 w 148"/>
                      <a:gd name="T25" fmla="*/ 19 h 168"/>
                      <a:gd name="T26" fmla="*/ 121 w 148"/>
                      <a:gd name="T27" fmla="*/ 6 h 168"/>
                      <a:gd name="T28" fmla="*/ 98 w 148"/>
                      <a:gd name="T29" fmla="*/ 0 h 168"/>
                      <a:gd name="T30" fmla="*/ 63 w 148"/>
                      <a:gd name="T31" fmla="*/ 2 h 168"/>
                      <a:gd name="T32" fmla="*/ 16 w 148"/>
                      <a:gd name="T33" fmla="*/ 10 h 168"/>
                      <a:gd name="T34" fmla="*/ 0 w 148"/>
                      <a:gd name="T35" fmla="*/ 41 h 168"/>
                      <a:gd name="T36" fmla="*/ 39 w 148"/>
                      <a:gd name="T37" fmla="*/ 40 h 168"/>
                      <a:gd name="T38" fmla="*/ 68 w 148"/>
                      <a:gd name="T39" fmla="*/ 41 h 168"/>
                      <a:gd name="T40" fmla="*/ 89 w 148"/>
                      <a:gd name="T41" fmla="*/ 47 h 168"/>
                      <a:gd name="T42" fmla="*/ 103 w 148"/>
                      <a:gd name="T43" fmla="*/ 59 h 168"/>
                      <a:gd name="T44" fmla="*/ 110 w 148"/>
                      <a:gd name="T45" fmla="*/ 75 h 168"/>
                      <a:gd name="T46" fmla="*/ 112 w 148"/>
                      <a:gd name="T47" fmla="*/ 99 h 168"/>
                      <a:gd name="T48" fmla="*/ 108 w 148"/>
                      <a:gd name="T49" fmla="*/ 129 h 168"/>
                      <a:gd name="T50" fmla="*/ 103 w 148"/>
                      <a:gd name="T51" fmla="*/ 168 h 168"/>
                      <a:gd name="T52" fmla="*/ 103 w 148"/>
                      <a:gd name="T53"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 h="168">
                        <a:moveTo>
                          <a:pt x="103" y="168"/>
                        </a:moveTo>
                        <a:lnTo>
                          <a:pt x="110" y="167"/>
                        </a:lnTo>
                        <a:lnTo>
                          <a:pt x="115" y="166"/>
                        </a:lnTo>
                        <a:lnTo>
                          <a:pt x="120" y="165"/>
                        </a:lnTo>
                        <a:lnTo>
                          <a:pt x="126" y="162"/>
                        </a:lnTo>
                        <a:lnTo>
                          <a:pt x="130" y="161"/>
                        </a:lnTo>
                        <a:lnTo>
                          <a:pt x="136" y="159"/>
                        </a:lnTo>
                        <a:lnTo>
                          <a:pt x="142" y="155"/>
                        </a:lnTo>
                        <a:lnTo>
                          <a:pt x="148" y="153"/>
                        </a:lnTo>
                        <a:lnTo>
                          <a:pt x="148" y="107"/>
                        </a:lnTo>
                        <a:lnTo>
                          <a:pt x="148" y="69"/>
                        </a:lnTo>
                        <a:lnTo>
                          <a:pt x="144" y="40"/>
                        </a:lnTo>
                        <a:lnTo>
                          <a:pt x="136" y="19"/>
                        </a:lnTo>
                        <a:lnTo>
                          <a:pt x="121" y="6"/>
                        </a:lnTo>
                        <a:lnTo>
                          <a:pt x="98" y="0"/>
                        </a:lnTo>
                        <a:lnTo>
                          <a:pt x="63" y="2"/>
                        </a:lnTo>
                        <a:lnTo>
                          <a:pt x="16" y="10"/>
                        </a:lnTo>
                        <a:lnTo>
                          <a:pt x="0" y="41"/>
                        </a:lnTo>
                        <a:lnTo>
                          <a:pt x="39" y="40"/>
                        </a:lnTo>
                        <a:lnTo>
                          <a:pt x="68" y="41"/>
                        </a:lnTo>
                        <a:lnTo>
                          <a:pt x="89" y="47"/>
                        </a:lnTo>
                        <a:lnTo>
                          <a:pt x="103" y="59"/>
                        </a:lnTo>
                        <a:lnTo>
                          <a:pt x="110" y="75"/>
                        </a:lnTo>
                        <a:lnTo>
                          <a:pt x="112" y="99"/>
                        </a:lnTo>
                        <a:lnTo>
                          <a:pt x="108" y="129"/>
                        </a:lnTo>
                        <a:lnTo>
                          <a:pt x="103" y="168"/>
                        </a:lnTo>
                        <a:lnTo>
                          <a:pt x="103" y="1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34" name="Freeform 95"/>
                  <p:cNvSpPr>
                    <a:spLocks/>
                  </p:cNvSpPr>
                  <p:nvPr/>
                </p:nvSpPr>
                <p:spPr bwMode="auto">
                  <a:xfrm>
                    <a:off x="1547" y="1660"/>
                    <a:ext cx="85" cy="104"/>
                  </a:xfrm>
                  <a:custGeom>
                    <a:avLst/>
                    <a:gdLst>
                      <a:gd name="T0" fmla="*/ 135 w 172"/>
                      <a:gd name="T1" fmla="*/ 208 h 208"/>
                      <a:gd name="T2" fmla="*/ 172 w 172"/>
                      <a:gd name="T3" fmla="*/ 185 h 208"/>
                      <a:gd name="T4" fmla="*/ 172 w 172"/>
                      <a:gd name="T5" fmla="*/ 137 h 208"/>
                      <a:gd name="T6" fmla="*/ 172 w 172"/>
                      <a:gd name="T7" fmla="*/ 95 h 208"/>
                      <a:gd name="T8" fmla="*/ 171 w 172"/>
                      <a:gd name="T9" fmla="*/ 61 h 208"/>
                      <a:gd name="T10" fmla="*/ 164 w 172"/>
                      <a:gd name="T11" fmla="*/ 33 h 208"/>
                      <a:gd name="T12" fmla="*/ 150 w 172"/>
                      <a:gd name="T13" fmla="*/ 13 h 208"/>
                      <a:gd name="T14" fmla="*/ 126 w 172"/>
                      <a:gd name="T15" fmla="*/ 2 h 208"/>
                      <a:gd name="T16" fmla="*/ 89 w 172"/>
                      <a:gd name="T17" fmla="*/ 0 h 208"/>
                      <a:gd name="T18" fmla="*/ 35 w 172"/>
                      <a:gd name="T19" fmla="*/ 7 h 208"/>
                      <a:gd name="T20" fmla="*/ 0 w 172"/>
                      <a:gd name="T21" fmla="*/ 56 h 208"/>
                      <a:gd name="T22" fmla="*/ 53 w 172"/>
                      <a:gd name="T23" fmla="*/ 45 h 208"/>
                      <a:gd name="T24" fmla="*/ 91 w 172"/>
                      <a:gd name="T25" fmla="*/ 41 h 208"/>
                      <a:gd name="T26" fmla="*/ 116 w 172"/>
                      <a:gd name="T27" fmla="*/ 46 h 208"/>
                      <a:gd name="T28" fmla="*/ 130 w 172"/>
                      <a:gd name="T29" fmla="*/ 60 h 208"/>
                      <a:gd name="T30" fmla="*/ 137 w 172"/>
                      <a:gd name="T31" fmla="*/ 83 h 208"/>
                      <a:gd name="T32" fmla="*/ 139 w 172"/>
                      <a:gd name="T33" fmla="*/ 115 h 208"/>
                      <a:gd name="T34" fmla="*/ 137 w 172"/>
                      <a:gd name="T35" fmla="*/ 156 h 208"/>
                      <a:gd name="T36" fmla="*/ 135 w 172"/>
                      <a:gd name="T37" fmla="*/ 208 h 208"/>
                      <a:gd name="T38" fmla="*/ 135 w 172"/>
                      <a:gd name="T39"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208">
                        <a:moveTo>
                          <a:pt x="135" y="208"/>
                        </a:moveTo>
                        <a:lnTo>
                          <a:pt x="172" y="185"/>
                        </a:lnTo>
                        <a:lnTo>
                          <a:pt x="172" y="137"/>
                        </a:lnTo>
                        <a:lnTo>
                          <a:pt x="172" y="95"/>
                        </a:lnTo>
                        <a:lnTo>
                          <a:pt x="171" y="61"/>
                        </a:lnTo>
                        <a:lnTo>
                          <a:pt x="164" y="33"/>
                        </a:lnTo>
                        <a:lnTo>
                          <a:pt x="150" y="13"/>
                        </a:lnTo>
                        <a:lnTo>
                          <a:pt x="126" y="2"/>
                        </a:lnTo>
                        <a:lnTo>
                          <a:pt x="89" y="0"/>
                        </a:lnTo>
                        <a:lnTo>
                          <a:pt x="35" y="7"/>
                        </a:lnTo>
                        <a:lnTo>
                          <a:pt x="0" y="56"/>
                        </a:lnTo>
                        <a:lnTo>
                          <a:pt x="53" y="45"/>
                        </a:lnTo>
                        <a:lnTo>
                          <a:pt x="91" y="41"/>
                        </a:lnTo>
                        <a:lnTo>
                          <a:pt x="116" y="46"/>
                        </a:lnTo>
                        <a:lnTo>
                          <a:pt x="130" y="60"/>
                        </a:lnTo>
                        <a:lnTo>
                          <a:pt x="137" y="83"/>
                        </a:lnTo>
                        <a:lnTo>
                          <a:pt x="139" y="115"/>
                        </a:lnTo>
                        <a:lnTo>
                          <a:pt x="137" y="156"/>
                        </a:lnTo>
                        <a:lnTo>
                          <a:pt x="135" y="208"/>
                        </a:lnTo>
                        <a:lnTo>
                          <a:pt x="135" y="2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35" name="Freeform 96"/>
                  <p:cNvSpPr>
                    <a:spLocks/>
                  </p:cNvSpPr>
                  <p:nvPr/>
                </p:nvSpPr>
                <p:spPr bwMode="auto">
                  <a:xfrm>
                    <a:off x="1567" y="1626"/>
                    <a:ext cx="94" cy="123"/>
                  </a:xfrm>
                  <a:custGeom>
                    <a:avLst/>
                    <a:gdLst>
                      <a:gd name="T0" fmla="*/ 141 w 186"/>
                      <a:gd name="T1" fmla="*/ 244 h 244"/>
                      <a:gd name="T2" fmla="*/ 186 w 186"/>
                      <a:gd name="T3" fmla="*/ 209 h 244"/>
                      <a:gd name="T4" fmla="*/ 184 w 186"/>
                      <a:gd name="T5" fmla="*/ 177 h 244"/>
                      <a:gd name="T6" fmla="*/ 183 w 186"/>
                      <a:gd name="T7" fmla="*/ 147 h 244"/>
                      <a:gd name="T8" fmla="*/ 183 w 186"/>
                      <a:gd name="T9" fmla="*/ 121 h 244"/>
                      <a:gd name="T10" fmla="*/ 183 w 186"/>
                      <a:gd name="T11" fmla="*/ 97 h 244"/>
                      <a:gd name="T12" fmla="*/ 182 w 186"/>
                      <a:gd name="T13" fmla="*/ 75 h 244"/>
                      <a:gd name="T14" fmla="*/ 180 w 186"/>
                      <a:gd name="T15" fmla="*/ 56 h 244"/>
                      <a:gd name="T16" fmla="*/ 177 w 186"/>
                      <a:gd name="T17" fmla="*/ 40 h 244"/>
                      <a:gd name="T18" fmla="*/ 173 w 186"/>
                      <a:gd name="T19" fmla="*/ 26 h 244"/>
                      <a:gd name="T20" fmla="*/ 166 w 186"/>
                      <a:gd name="T21" fmla="*/ 16 h 244"/>
                      <a:gd name="T22" fmla="*/ 156 w 186"/>
                      <a:gd name="T23" fmla="*/ 8 h 244"/>
                      <a:gd name="T24" fmla="*/ 145 w 186"/>
                      <a:gd name="T25" fmla="*/ 2 h 244"/>
                      <a:gd name="T26" fmla="*/ 129 w 186"/>
                      <a:gd name="T27" fmla="*/ 0 h 244"/>
                      <a:gd name="T28" fmla="*/ 109 w 186"/>
                      <a:gd name="T29" fmla="*/ 1 h 244"/>
                      <a:gd name="T30" fmla="*/ 86 w 186"/>
                      <a:gd name="T31" fmla="*/ 3 h 244"/>
                      <a:gd name="T32" fmla="*/ 57 w 186"/>
                      <a:gd name="T33" fmla="*/ 9 h 244"/>
                      <a:gd name="T34" fmla="*/ 24 w 186"/>
                      <a:gd name="T35" fmla="*/ 18 h 244"/>
                      <a:gd name="T36" fmla="*/ 0 w 186"/>
                      <a:gd name="T37" fmla="*/ 57 h 244"/>
                      <a:gd name="T38" fmla="*/ 32 w 186"/>
                      <a:gd name="T39" fmla="*/ 48 h 244"/>
                      <a:gd name="T40" fmla="*/ 61 w 186"/>
                      <a:gd name="T41" fmla="*/ 42 h 244"/>
                      <a:gd name="T42" fmla="*/ 84 w 186"/>
                      <a:gd name="T43" fmla="*/ 39 h 244"/>
                      <a:gd name="T44" fmla="*/ 102 w 186"/>
                      <a:gd name="T45" fmla="*/ 40 h 244"/>
                      <a:gd name="T46" fmla="*/ 118 w 186"/>
                      <a:gd name="T47" fmla="*/ 44 h 244"/>
                      <a:gd name="T48" fmla="*/ 130 w 186"/>
                      <a:gd name="T49" fmla="*/ 49 h 244"/>
                      <a:gd name="T50" fmla="*/ 138 w 186"/>
                      <a:gd name="T51" fmla="*/ 59 h 244"/>
                      <a:gd name="T52" fmla="*/ 145 w 186"/>
                      <a:gd name="T53" fmla="*/ 70 h 244"/>
                      <a:gd name="T54" fmla="*/ 148 w 186"/>
                      <a:gd name="T55" fmla="*/ 84 h 244"/>
                      <a:gd name="T56" fmla="*/ 150 w 186"/>
                      <a:gd name="T57" fmla="*/ 101 h 244"/>
                      <a:gd name="T58" fmla="*/ 151 w 186"/>
                      <a:gd name="T59" fmla="*/ 120 h 244"/>
                      <a:gd name="T60" fmla="*/ 150 w 186"/>
                      <a:gd name="T61" fmla="*/ 140 h 244"/>
                      <a:gd name="T62" fmla="*/ 147 w 186"/>
                      <a:gd name="T63" fmla="*/ 163 h 244"/>
                      <a:gd name="T64" fmla="*/ 145 w 186"/>
                      <a:gd name="T65" fmla="*/ 189 h 244"/>
                      <a:gd name="T66" fmla="*/ 144 w 186"/>
                      <a:gd name="T67" fmla="*/ 215 h 244"/>
                      <a:gd name="T68" fmla="*/ 141 w 186"/>
                      <a:gd name="T69" fmla="*/ 244 h 244"/>
                      <a:gd name="T70" fmla="*/ 141 w 186"/>
                      <a:gd name="T71"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 h="244">
                        <a:moveTo>
                          <a:pt x="141" y="244"/>
                        </a:moveTo>
                        <a:lnTo>
                          <a:pt x="186" y="209"/>
                        </a:lnTo>
                        <a:lnTo>
                          <a:pt x="184" y="177"/>
                        </a:lnTo>
                        <a:lnTo>
                          <a:pt x="183" y="147"/>
                        </a:lnTo>
                        <a:lnTo>
                          <a:pt x="183" y="121"/>
                        </a:lnTo>
                        <a:lnTo>
                          <a:pt x="183" y="97"/>
                        </a:lnTo>
                        <a:lnTo>
                          <a:pt x="182" y="75"/>
                        </a:lnTo>
                        <a:lnTo>
                          <a:pt x="180" y="56"/>
                        </a:lnTo>
                        <a:lnTo>
                          <a:pt x="177" y="40"/>
                        </a:lnTo>
                        <a:lnTo>
                          <a:pt x="173" y="26"/>
                        </a:lnTo>
                        <a:lnTo>
                          <a:pt x="166" y="16"/>
                        </a:lnTo>
                        <a:lnTo>
                          <a:pt x="156" y="8"/>
                        </a:lnTo>
                        <a:lnTo>
                          <a:pt x="145" y="2"/>
                        </a:lnTo>
                        <a:lnTo>
                          <a:pt x="129" y="0"/>
                        </a:lnTo>
                        <a:lnTo>
                          <a:pt x="109" y="1"/>
                        </a:lnTo>
                        <a:lnTo>
                          <a:pt x="86" y="3"/>
                        </a:lnTo>
                        <a:lnTo>
                          <a:pt x="57" y="9"/>
                        </a:lnTo>
                        <a:lnTo>
                          <a:pt x="24" y="18"/>
                        </a:lnTo>
                        <a:lnTo>
                          <a:pt x="0" y="57"/>
                        </a:lnTo>
                        <a:lnTo>
                          <a:pt x="32" y="48"/>
                        </a:lnTo>
                        <a:lnTo>
                          <a:pt x="61" y="42"/>
                        </a:lnTo>
                        <a:lnTo>
                          <a:pt x="84" y="39"/>
                        </a:lnTo>
                        <a:lnTo>
                          <a:pt x="102" y="40"/>
                        </a:lnTo>
                        <a:lnTo>
                          <a:pt x="118" y="44"/>
                        </a:lnTo>
                        <a:lnTo>
                          <a:pt x="130" y="49"/>
                        </a:lnTo>
                        <a:lnTo>
                          <a:pt x="138" y="59"/>
                        </a:lnTo>
                        <a:lnTo>
                          <a:pt x="145" y="70"/>
                        </a:lnTo>
                        <a:lnTo>
                          <a:pt x="148" y="84"/>
                        </a:lnTo>
                        <a:lnTo>
                          <a:pt x="150" y="101"/>
                        </a:lnTo>
                        <a:lnTo>
                          <a:pt x="151" y="120"/>
                        </a:lnTo>
                        <a:lnTo>
                          <a:pt x="150" y="140"/>
                        </a:lnTo>
                        <a:lnTo>
                          <a:pt x="147" y="163"/>
                        </a:lnTo>
                        <a:lnTo>
                          <a:pt x="145" y="189"/>
                        </a:lnTo>
                        <a:lnTo>
                          <a:pt x="144" y="215"/>
                        </a:lnTo>
                        <a:lnTo>
                          <a:pt x="141" y="244"/>
                        </a:lnTo>
                        <a:lnTo>
                          <a:pt x="141" y="2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36" name="Freeform 97"/>
                  <p:cNvSpPr>
                    <a:spLocks/>
                  </p:cNvSpPr>
                  <p:nvPr/>
                </p:nvSpPr>
                <p:spPr bwMode="auto">
                  <a:xfrm>
                    <a:off x="1584" y="1392"/>
                    <a:ext cx="278" cy="361"/>
                  </a:xfrm>
                  <a:custGeom>
                    <a:avLst/>
                    <a:gdLst>
                      <a:gd name="T0" fmla="*/ 388 w 556"/>
                      <a:gd name="T1" fmla="*/ 720 h 722"/>
                      <a:gd name="T2" fmla="*/ 444 w 556"/>
                      <a:gd name="T3" fmla="*/ 683 h 722"/>
                      <a:gd name="T4" fmla="*/ 484 w 556"/>
                      <a:gd name="T5" fmla="*/ 610 h 722"/>
                      <a:gd name="T6" fmla="*/ 515 w 556"/>
                      <a:gd name="T7" fmla="*/ 521 h 722"/>
                      <a:gd name="T8" fmla="*/ 540 w 556"/>
                      <a:gd name="T9" fmla="*/ 434 h 722"/>
                      <a:gd name="T10" fmla="*/ 551 w 556"/>
                      <a:gd name="T11" fmla="*/ 379 h 722"/>
                      <a:gd name="T12" fmla="*/ 536 w 556"/>
                      <a:gd name="T13" fmla="*/ 350 h 722"/>
                      <a:gd name="T14" fmla="*/ 502 w 556"/>
                      <a:gd name="T15" fmla="*/ 301 h 722"/>
                      <a:gd name="T16" fmla="*/ 484 w 556"/>
                      <a:gd name="T17" fmla="*/ 274 h 722"/>
                      <a:gd name="T18" fmla="*/ 476 w 556"/>
                      <a:gd name="T19" fmla="*/ 261 h 722"/>
                      <a:gd name="T20" fmla="*/ 429 w 556"/>
                      <a:gd name="T21" fmla="*/ 191 h 722"/>
                      <a:gd name="T22" fmla="*/ 433 w 556"/>
                      <a:gd name="T23" fmla="*/ 30 h 722"/>
                      <a:gd name="T24" fmla="*/ 389 w 556"/>
                      <a:gd name="T25" fmla="*/ 75 h 722"/>
                      <a:gd name="T26" fmla="*/ 346 w 556"/>
                      <a:gd name="T27" fmla="*/ 120 h 722"/>
                      <a:gd name="T28" fmla="*/ 350 w 556"/>
                      <a:gd name="T29" fmla="*/ 225 h 722"/>
                      <a:gd name="T30" fmla="*/ 339 w 556"/>
                      <a:gd name="T31" fmla="*/ 323 h 722"/>
                      <a:gd name="T32" fmla="*/ 317 w 556"/>
                      <a:gd name="T33" fmla="*/ 328 h 722"/>
                      <a:gd name="T34" fmla="*/ 311 w 556"/>
                      <a:gd name="T35" fmla="*/ 149 h 722"/>
                      <a:gd name="T36" fmla="*/ 295 w 556"/>
                      <a:gd name="T37" fmla="*/ 195 h 722"/>
                      <a:gd name="T38" fmla="*/ 281 w 556"/>
                      <a:gd name="T39" fmla="*/ 274 h 722"/>
                      <a:gd name="T40" fmla="*/ 257 w 556"/>
                      <a:gd name="T41" fmla="*/ 157 h 722"/>
                      <a:gd name="T42" fmla="*/ 241 w 556"/>
                      <a:gd name="T43" fmla="*/ 196 h 722"/>
                      <a:gd name="T44" fmla="*/ 230 w 556"/>
                      <a:gd name="T45" fmla="*/ 237 h 722"/>
                      <a:gd name="T46" fmla="*/ 203 w 556"/>
                      <a:gd name="T47" fmla="*/ 151 h 722"/>
                      <a:gd name="T48" fmla="*/ 153 w 556"/>
                      <a:gd name="T49" fmla="*/ 117 h 722"/>
                      <a:gd name="T50" fmla="*/ 114 w 556"/>
                      <a:gd name="T51" fmla="*/ 70 h 722"/>
                      <a:gd name="T52" fmla="*/ 78 w 556"/>
                      <a:gd name="T53" fmla="*/ 68 h 722"/>
                      <a:gd name="T54" fmla="*/ 81 w 556"/>
                      <a:gd name="T55" fmla="*/ 158 h 722"/>
                      <a:gd name="T56" fmla="*/ 107 w 556"/>
                      <a:gd name="T57" fmla="*/ 245 h 722"/>
                      <a:gd name="T58" fmla="*/ 71 w 556"/>
                      <a:gd name="T59" fmla="*/ 369 h 722"/>
                      <a:gd name="T60" fmla="*/ 98 w 556"/>
                      <a:gd name="T61" fmla="*/ 378 h 722"/>
                      <a:gd name="T62" fmla="*/ 123 w 556"/>
                      <a:gd name="T63" fmla="*/ 387 h 722"/>
                      <a:gd name="T64" fmla="*/ 109 w 556"/>
                      <a:gd name="T65" fmla="*/ 393 h 722"/>
                      <a:gd name="T66" fmla="*/ 76 w 556"/>
                      <a:gd name="T67" fmla="*/ 397 h 722"/>
                      <a:gd name="T68" fmla="*/ 43 w 556"/>
                      <a:gd name="T69" fmla="*/ 401 h 722"/>
                      <a:gd name="T70" fmla="*/ 69 w 556"/>
                      <a:gd name="T71" fmla="*/ 442 h 722"/>
                      <a:gd name="T72" fmla="*/ 134 w 556"/>
                      <a:gd name="T73" fmla="*/ 437 h 722"/>
                      <a:gd name="T74" fmla="*/ 166 w 556"/>
                      <a:gd name="T75" fmla="*/ 467 h 722"/>
                      <a:gd name="T76" fmla="*/ 174 w 556"/>
                      <a:gd name="T77" fmla="*/ 526 h 722"/>
                      <a:gd name="T78" fmla="*/ 171 w 556"/>
                      <a:gd name="T79" fmla="*/ 608 h 722"/>
                      <a:gd name="T80" fmla="*/ 234 w 556"/>
                      <a:gd name="T81" fmla="*/ 620 h 722"/>
                      <a:gd name="T82" fmla="*/ 350 w 556"/>
                      <a:gd name="T83" fmla="*/ 452 h 722"/>
                      <a:gd name="T84" fmla="*/ 335 w 556"/>
                      <a:gd name="T85" fmla="*/ 517 h 722"/>
                      <a:gd name="T86" fmla="*/ 316 w 556"/>
                      <a:gd name="T87" fmla="*/ 582 h 722"/>
                      <a:gd name="T88" fmla="*/ 306 w 556"/>
                      <a:gd name="T89" fmla="*/ 636 h 722"/>
                      <a:gd name="T90" fmla="*/ 320 w 556"/>
                      <a:gd name="T91" fmla="*/ 670 h 722"/>
                      <a:gd name="T92" fmla="*/ 336 w 556"/>
                      <a:gd name="T93" fmla="*/ 70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6" h="722">
                        <a:moveTo>
                          <a:pt x="341" y="716"/>
                        </a:moveTo>
                        <a:lnTo>
                          <a:pt x="365" y="722"/>
                        </a:lnTo>
                        <a:lnTo>
                          <a:pt x="388" y="720"/>
                        </a:lnTo>
                        <a:lnTo>
                          <a:pt x="408" y="713"/>
                        </a:lnTo>
                        <a:lnTo>
                          <a:pt x="426" y="700"/>
                        </a:lnTo>
                        <a:lnTo>
                          <a:pt x="444" y="683"/>
                        </a:lnTo>
                        <a:lnTo>
                          <a:pt x="459" y="661"/>
                        </a:lnTo>
                        <a:lnTo>
                          <a:pt x="472" y="637"/>
                        </a:lnTo>
                        <a:lnTo>
                          <a:pt x="484" y="610"/>
                        </a:lnTo>
                        <a:lnTo>
                          <a:pt x="495" y="582"/>
                        </a:lnTo>
                        <a:lnTo>
                          <a:pt x="506" y="552"/>
                        </a:lnTo>
                        <a:lnTo>
                          <a:pt x="515" y="521"/>
                        </a:lnTo>
                        <a:lnTo>
                          <a:pt x="524" y="491"/>
                        </a:lnTo>
                        <a:lnTo>
                          <a:pt x="532" y="462"/>
                        </a:lnTo>
                        <a:lnTo>
                          <a:pt x="540" y="434"/>
                        </a:lnTo>
                        <a:lnTo>
                          <a:pt x="548" y="409"/>
                        </a:lnTo>
                        <a:lnTo>
                          <a:pt x="556" y="387"/>
                        </a:lnTo>
                        <a:lnTo>
                          <a:pt x="551" y="379"/>
                        </a:lnTo>
                        <a:lnTo>
                          <a:pt x="544" y="369"/>
                        </a:lnTo>
                        <a:lnTo>
                          <a:pt x="538" y="358"/>
                        </a:lnTo>
                        <a:lnTo>
                          <a:pt x="536" y="350"/>
                        </a:lnTo>
                        <a:lnTo>
                          <a:pt x="408" y="592"/>
                        </a:lnTo>
                        <a:lnTo>
                          <a:pt x="513" y="319"/>
                        </a:lnTo>
                        <a:lnTo>
                          <a:pt x="502" y="301"/>
                        </a:lnTo>
                        <a:lnTo>
                          <a:pt x="392" y="487"/>
                        </a:lnTo>
                        <a:lnTo>
                          <a:pt x="486" y="276"/>
                        </a:lnTo>
                        <a:lnTo>
                          <a:pt x="484" y="274"/>
                        </a:lnTo>
                        <a:lnTo>
                          <a:pt x="482" y="270"/>
                        </a:lnTo>
                        <a:lnTo>
                          <a:pt x="478" y="265"/>
                        </a:lnTo>
                        <a:lnTo>
                          <a:pt x="476" y="261"/>
                        </a:lnTo>
                        <a:lnTo>
                          <a:pt x="381" y="350"/>
                        </a:lnTo>
                        <a:lnTo>
                          <a:pt x="455" y="227"/>
                        </a:lnTo>
                        <a:lnTo>
                          <a:pt x="429" y="191"/>
                        </a:lnTo>
                        <a:lnTo>
                          <a:pt x="462" y="0"/>
                        </a:lnTo>
                        <a:lnTo>
                          <a:pt x="448" y="15"/>
                        </a:lnTo>
                        <a:lnTo>
                          <a:pt x="433" y="30"/>
                        </a:lnTo>
                        <a:lnTo>
                          <a:pt x="419" y="45"/>
                        </a:lnTo>
                        <a:lnTo>
                          <a:pt x="404" y="60"/>
                        </a:lnTo>
                        <a:lnTo>
                          <a:pt x="389" y="75"/>
                        </a:lnTo>
                        <a:lnTo>
                          <a:pt x="374" y="90"/>
                        </a:lnTo>
                        <a:lnTo>
                          <a:pt x="361" y="105"/>
                        </a:lnTo>
                        <a:lnTo>
                          <a:pt x="346" y="120"/>
                        </a:lnTo>
                        <a:lnTo>
                          <a:pt x="348" y="156"/>
                        </a:lnTo>
                        <a:lnTo>
                          <a:pt x="349" y="190"/>
                        </a:lnTo>
                        <a:lnTo>
                          <a:pt x="350" y="225"/>
                        </a:lnTo>
                        <a:lnTo>
                          <a:pt x="349" y="258"/>
                        </a:lnTo>
                        <a:lnTo>
                          <a:pt x="346" y="290"/>
                        </a:lnTo>
                        <a:lnTo>
                          <a:pt x="339" y="323"/>
                        </a:lnTo>
                        <a:lnTo>
                          <a:pt x="328" y="356"/>
                        </a:lnTo>
                        <a:lnTo>
                          <a:pt x="312" y="389"/>
                        </a:lnTo>
                        <a:lnTo>
                          <a:pt x="317" y="328"/>
                        </a:lnTo>
                        <a:lnTo>
                          <a:pt x="320" y="268"/>
                        </a:lnTo>
                        <a:lnTo>
                          <a:pt x="319" y="210"/>
                        </a:lnTo>
                        <a:lnTo>
                          <a:pt x="311" y="149"/>
                        </a:lnTo>
                        <a:lnTo>
                          <a:pt x="305" y="157"/>
                        </a:lnTo>
                        <a:lnTo>
                          <a:pt x="301" y="173"/>
                        </a:lnTo>
                        <a:lnTo>
                          <a:pt x="295" y="195"/>
                        </a:lnTo>
                        <a:lnTo>
                          <a:pt x="290" y="221"/>
                        </a:lnTo>
                        <a:lnTo>
                          <a:pt x="286" y="249"/>
                        </a:lnTo>
                        <a:lnTo>
                          <a:pt x="281" y="274"/>
                        </a:lnTo>
                        <a:lnTo>
                          <a:pt x="277" y="296"/>
                        </a:lnTo>
                        <a:lnTo>
                          <a:pt x="273" y="311"/>
                        </a:lnTo>
                        <a:lnTo>
                          <a:pt x="257" y="157"/>
                        </a:lnTo>
                        <a:lnTo>
                          <a:pt x="250" y="169"/>
                        </a:lnTo>
                        <a:lnTo>
                          <a:pt x="245" y="182"/>
                        </a:lnTo>
                        <a:lnTo>
                          <a:pt x="241" y="196"/>
                        </a:lnTo>
                        <a:lnTo>
                          <a:pt x="237" y="210"/>
                        </a:lnTo>
                        <a:lnTo>
                          <a:pt x="234" y="223"/>
                        </a:lnTo>
                        <a:lnTo>
                          <a:pt x="230" y="237"/>
                        </a:lnTo>
                        <a:lnTo>
                          <a:pt x="227" y="251"/>
                        </a:lnTo>
                        <a:lnTo>
                          <a:pt x="221" y="265"/>
                        </a:lnTo>
                        <a:lnTo>
                          <a:pt x="203" y="151"/>
                        </a:lnTo>
                        <a:lnTo>
                          <a:pt x="184" y="143"/>
                        </a:lnTo>
                        <a:lnTo>
                          <a:pt x="168" y="131"/>
                        </a:lnTo>
                        <a:lnTo>
                          <a:pt x="153" y="117"/>
                        </a:lnTo>
                        <a:lnTo>
                          <a:pt x="139" y="103"/>
                        </a:lnTo>
                        <a:lnTo>
                          <a:pt x="127" y="86"/>
                        </a:lnTo>
                        <a:lnTo>
                          <a:pt x="114" y="70"/>
                        </a:lnTo>
                        <a:lnTo>
                          <a:pt x="100" y="54"/>
                        </a:lnTo>
                        <a:lnTo>
                          <a:pt x="86" y="39"/>
                        </a:lnTo>
                        <a:lnTo>
                          <a:pt x="78" y="68"/>
                        </a:lnTo>
                        <a:lnTo>
                          <a:pt x="75" y="97"/>
                        </a:lnTo>
                        <a:lnTo>
                          <a:pt x="76" y="127"/>
                        </a:lnTo>
                        <a:lnTo>
                          <a:pt x="81" y="158"/>
                        </a:lnTo>
                        <a:lnTo>
                          <a:pt x="88" y="188"/>
                        </a:lnTo>
                        <a:lnTo>
                          <a:pt x="97" y="218"/>
                        </a:lnTo>
                        <a:lnTo>
                          <a:pt x="107" y="245"/>
                        </a:lnTo>
                        <a:lnTo>
                          <a:pt x="116" y="273"/>
                        </a:lnTo>
                        <a:lnTo>
                          <a:pt x="63" y="365"/>
                        </a:lnTo>
                        <a:lnTo>
                          <a:pt x="71" y="369"/>
                        </a:lnTo>
                        <a:lnTo>
                          <a:pt x="81" y="371"/>
                        </a:lnTo>
                        <a:lnTo>
                          <a:pt x="89" y="374"/>
                        </a:lnTo>
                        <a:lnTo>
                          <a:pt x="98" y="378"/>
                        </a:lnTo>
                        <a:lnTo>
                          <a:pt x="106" y="381"/>
                        </a:lnTo>
                        <a:lnTo>
                          <a:pt x="115" y="385"/>
                        </a:lnTo>
                        <a:lnTo>
                          <a:pt x="123" y="387"/>
                        </a:lnTo>
                        <a:lnTo>
                          <a:pt x="133" y="390"/>
                        </a:lnTo>
                        <a:lnTo>
                          <a:pt x="121" y="392"/>
                        </a:lnTo>
                        <a:lnTo>
                          <a:pt x="109" y="393"/>
                        </a:lnTo>
                        <a:lnTo>
                          <a:pt x="99" y="395"/>
                        </a:lnTo>
                        <a:lnTo>
                          <a:pt x="88" y="396"/>
                        </a:lnTo>
                        <a:lnTo>
                          <a:pt x="76" y="397"/>
                        </a:lnTo>
                        <a:lnTo>
                          <a:pt x="66" y="399"/>
                        </a:lnTo>
                        <a:lnTo>
                          <a:pt x="54" y="400"/>
                        </a:lnTo>
                        <a:lnTo>
                          <a:pt x="43" y="401"/>
                        </a:lnTo>
                        <a:lnTo>
                          <a:pt x="0" y="471"/>
                        </a:lnTo>
                        <a:lnTo>
                          <a:pt x="37" y="454"/>
                        </a:lnTo>
                        <a:lnTo>
                          <a:pt x="69" y="442"/>
                        </a:lnTo>
                        <a:lnTo>
                          <a:pt x="95" y="435"/>
                        </a:lnTo>
                        <a:lnTo>
                          <a:pt x="116" y="434"/>
                        </a:lnTo>
                        <a:lnTo>
                          <a:pt x="134" y="437"/>
                        </a:lnTo>
                        <a:lnTo>
                          <a:pt x="148" y="442"/>
                        </a:lnTo>
                        <a:lnTo>
                          <a:pt x="158" y="453"/>
                        </a:lnTo>
                        <a:lnTo>
                          <a:pt x="166" y="467"/>
                        </a:lnTo>
                        <a:lnTo>
                          <a:pt x="171" y="484"/>
                        </a:lnTo>
                        <a:lnTo>
                          <a:pt x="173" y="503"/>
                        </a:lnTo>
                        <a:lnTo>
                          <a:pt x="174" y="526"/>
                        </a:lnTo>
                        <a:lnTo>
                          <a:pt x="173" y="552"/>
                        </a:lnTo>
                        <a:lnTo>
                          <a:pt x="172" y="579"/>
                        </a:lnTo>
                        <a:lnTo>
                          <a:pt x="171" y="608"/>
                        </a:lnTo>
                        <a:lnTo>
                          <a:pt x="169" y="638"/>
                        </a:lnTo>
                        <a:lnTo>
                          <a:pt x="168" y="670"/>
                        </a:lnTo>
                        <a:lnTo>
                          <a:pt x="234" y="620"/>
                        </a:lnTo>
                        <a:lnTo>
                          <a:pt x="230" y="475"/>
                        </a:lnTo>
                        <a:lnTo>
                          <a:pt x="270" y="589"/>
                        </a:lnTo>
                        <a:lnTo>
                          <a:pt x="350" y="452"/>
                        </a:lnTo>
                        <a:lnTo>
                          <a:pt x="346" y="473"/>
                        </a:lnTo>
                        <a:lnTo>
                          <a:pt x="340" y="495"/>
                        </a:lnTo>
                        <a:lnTo>
                          <a:pt x="335" y="517"/>
                        </a:lnTo>
                        <a:lnTo>
                          <a:pt x="328" y="539"/>
                        </a:lnTo>
                        <a:lnTo>
                          <a:pt x="323" y="561"/>
                        </a:lnTo>
                        <a:lnTo>
                          <a:pt x="316" y="582"/>
                        </a:lnTo>
                        <a:lnTo>
                          <a:pt x="310" y="604"/>
                        </a:lnTo>
                        <a:lnTo>
                          <a:pt x="303" y="624"/>
                        </a:lnTo>
                        <a:lnTo>
                          <a:pt x="306" y="636"/>
                        </a:lnTo>
                        <a:lnTo>
                          <a:pt x="311" y="647"/>
                        </a:lnTo>
                        <a:lnTo>
                          <a:pt x="316" y="659"/>
                        </a:lnTo>
                        <a:lnTo>
                          <a:pt x="320" y="670"/>
                        </a:lnTo>
                        <a:lnTo>
                          <a:pt x="326" y="682"/>
                        </a:lnTo>
                        <a:lnTo>
                          <a:pt x="332" y="693"/>
                        </a:lnTo>
                        <a:lnTo>
                          <a:pt x="336" y="705"/>
                        </a:lnTo>
                        <a:lnTo>
                          <a:pt x="341" y="716"/>
                        </a:lnTo>
                        <a:lnTo>
                          <a:pt x="341" y="7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37" name="Freeform 98"/>
                  <p:cNvSpPr>
                    <a:spLocks/>
                  </p:cNvSpPr>
                  <p:nvPr/>
                </p:nvSpPr>
                <p:spPr bwMode="auto">
                  <a:xfrm>
                    <a:off x="1757" y="1610"/>
                    <a:ext cx="136" cy="206"/>
                  </a:xfrm>
                  <a:custGeom>
                    <a:avLst/>
                    <a:gdLst>
                      <a:gd name="T0" fmla="*/ 0 w 272"/>
                      <a:gd name="T1" fmla="*/ 411 h 411"/>
                      <a:gd name="T2" fmla="*/ 0 w 272"/>
                      <a:gd name="T3" fmla="*/ 314 h 411"/>
                      <a:gd name="T4" fmla="*/ 26 w 272"/>
                      <a:gd name="T5" fmla="*/ 323 h 411"/>
                      <a:gd name="T6" fmla="*/ 52 w 272"/>
                      <a:gd name="T7" fmla="*/ 326 h 411"/>
                      <a:gd name="T8" fmla="*/ 74 w 272"/>
                      <a:gd name="T9" fmla="*/ 321 h 411"/>
                      <a:gd name="T10" fmla="*/ 94 w 272"/>
                      <a:gd name="T11" fmla="*/ 312 h 411"/>
                      <a:gd name="T12" fmla="*/ 113 w 272"/>
                      <a:gd name="T13" fmla="*/ 298 h 411"/>
                      <a:gd name="T14" fmla="*/ 130 w 272"/>
                      <a:gd name="T15" fmla="*/ 279 h 411"/>
                      <a:gd name="T16" fmla="*/ 145 w 272"/>
                      <a:gd name="T17" fmla="*/ 258 h 411"/>
                      <a:gd name="T18" fmla="*/ 160 w 272"/>
                      <a:gd name="T19" fmla="*/ 232 h 411"/>
                      <a:gd name="T20" fmla="*/ 173 w 272"/>
                      <a:gd name="T21" fmla="*/ 206 h 411"/>
                      <a:gd name="T22" fmla="*/ 184 w 272"/>
                      <a:gd name="T23" fmla="*/ 177 h 411"/>
                      <a:gd name="T24" fmla="*/ 195 w 272"/>
                      <a:gd name="T25" fmla="*/ 146 h 411"/>
                      <a:gd name="T26" fmla="*/ 204 w 272"/>
                      <a:gd name="T27" fmla="*/ 116 h 411"/>
                      <a:gd name="T28" fmla="*/ 214 w 272"/>
                      <a:gd name="T29" fmla="*/ 85 h 411"/>
                      <a:gd name="T30" fmla="*/ 222 w 272"/>
                      <a:gd name="T31" fmla="*/ 55 h 411"/>
                      <a:gd name="T32" fmla="*/ 231 w 272"/>
                      <a:gd name="T33" fmla="*/ 26 h 411"/>
                      <a:gd name="T34" fmla="*/ 239 w 272"/>
                      <a:gd name="T35" fmla="*/ 0 h 411"/>
                      <a:gd name="T36" fmla="*/ 245 w 272"/>
                      <a:gd name="T37" fmla="*/ 10 h 411"/>
                      <a:gd name="T38" fmla="*/ 254 w 272"/>
                      <a:gd name="T39" fmla="*/ 24 h 411"/>
                      <a:gd name="T40" fmla="*/ 264 w 272"/>
                      <a:gd name="T41" fmla="*/ 40 h 411"/>
                      <a:gd name="T42" fmla="*/ 272 w 272"/>
                      <a:gd name="T43" fmla="*/ 57 h 411"/>
                      <a:gd name="T44" fmla="*/ 261 w 272"/>
                      <a:gd name="T45" fmla="*/ 92 h 411"/>
                      <a:gd name="T46" fmla="*/ 251 w 272"/>
                      <a:gd name="T47" fmla="*/ 125 h 411"/>
                      <a:gd name="T48" fmla="*/ 242 w 272"/>
                      <a:gd name="T49" fmla="*/ 159 h 411"/>
                      <a:gd name="T50" fmla="*/ 231 w 272"/>
                      <a:gd name="T51" fmla="*/ 191 h 411"/>
                      <a:gd name="T52" fmla="*/ 222 w 272"/>
                      <a:gd name="T53" fmla="*/ 221 h 411"/>
                      <a:gd name="T54" fmla="*/ 211 w 272"/>
                      <a:gd name="T55" fmla="*/ 251 h 411"/>
                      <a:gd name="T56" fmla="*/ 199 w 272"/>
                      <a:gd name="T57" fmla="*/ 278 h 411"/>
                      <a:gd name="T58" fmla="*/ 186 w 272"/>
                      <a:gd name="T59" fmla="*/ 305 h 411"/>
                      <a:gd name="T60" fmla="*/ 171 w 272"/>
                      <a:gd name="T61" fmla="*/ 328 h 411"/>
                      <a:gd name="T62" fmla="*/ 155 w 272"/>
                      <a:gd name="T63" fmla="*/ 350 h 411"/>
                      <a:gd name="T64" fmla="*/ 137 w 272"/>
                      <a:gd name="T65" fmla="*/ 368 h 411"/>
                      <a:gd name="T66" fmla="*/ 116 w 272"/>
                      <a:gd name="T67" fmla="*/ 383 h 411"/>
                      <a:gd name="T68" fmla="*/ 92 w 272"/>
                      <a:gd name="T69" fmla="*/ 396 h 411"/>
                      <a:gd name="T70" fmla="*/ 64 w 272"/>
                      <a:gd name="T71" fmla="*/ 404 h 411"/>
                      <a:gd name="T72" fmla="*/ 34 w 272"/>
                      <a:gd name="T73" fmla="*/ 410 h 411"/>
                      <a:gd name="T74" fmla="*/ 0 w 272"/>
                      <a:gd name="T75" fmla="*/ 411 h 411"/>
                      <a:gd name="T76" fmla="*/ 0 w 272"/>
                      <a:gd name="T77"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2" h="411">
                        <a:moveTo>
                          <a:pt x="0" y="411"/>
                        </a:moveTo>
                        <a:lnTo>
                          <a:pt x="0" y="314"/>
                        </a:lnTo>
                        <a:lnTo>
                          <a:pt x="26" y="323"/>
                        </a:lnTo>
                        <a:lnTo>
                          <a:pt x="52" y="326"/>
                        </a:lnTo>
                        <a:lnTo>
                          <a:pt x="74" y="321"/>
                        </a:lnTo>
                        <a:lnTo>
                          <a:pt x="94" y="312"/>
                        </a:lnTo>
                        <a:lnTo>
                          <a:pt x="113" y="298"/>
                        </a:lnTo>
                        <a:lnTo>
                          <a:pt x="130" y="279"/>
                        </a:lnTo>
                        <a:lnTo>
                          <a:pt x="145" y="258"/>
                        </a:lnTo>
                        <a:lnTo>
                          <a:pt x="160" y="232"/>
                        </a:lnTo>
                        <a:lnTo>
                          <a:pt x="173" y="206"/>
                        </a:lnTo>
                        <a:lnTo>
                          <a:pt x="184" y="177"/>
                        </a:lnTo>
                        <a:lnTo>
                          <a:pt x="195" y="146"/>
                        </a:lnTo>
                        <a:lnTo>
                          <a:pt x="204" y="116"/>
                        </a:lnTo>
                        <a:lnTo>
                          <a:pt x="214" y="85"/>
                        </a:lnTo>
                        <a:lnTo>
                          <a:pt x="222" y="55"/>
                        </a:lnTo>
                        <a:lnTo>
                          <a:pt x="231" y="26"/>
                        </a:lnTo>
                        <a:lnTo>
                          <a:pt x="239" y="0"/>
                        </a:lnTo>
                        <a:lnTo>
                          <a:pt x="245" y="10"/>
                        </a:lnTo>
                        <a:lnTo>
                          <a:pt x="254" y="24"/>
                        </a:lnTo>
                        <a:lnTo>
                          <a:pt x="264" y="40"/>
                        </a:lnTo>
                        <a:lnTo>
                          <a:pt x="272" y="57"/>
                        </a:lnTo>
                        <a:lnTo>
                          <a:pt x="261" y="92"/>
                        </a:lnTo>
                        <a:lnTo>
                          <a:pt x="251" y="125"/>
                        </a:lnTo>
                        <a:lnTo>
                          <a:pt x="242" y="159"/>
                        </a:lnTo>
                        <a:lnTo>
                          <a:pt x="231" y="191"/>
                        </a:lnTo>
                        <a:lnTo>
                          <a:pt x="222" y="221"/>
                        </a:lnTo>
                        <a:lnTo>
                          <a:pt x="211" y="251"/>
                        </a:lnTo>
                        <a:lnTo>
                          <a:pt x="199" y="278"/>
                        </a:lnTo>
                        <a:lnTo>
                          <a:pt x="186" y="305"/>
                        </a:lnTo>
                        <a:lnTo>
                          <a:pt x="171" y="328"/>
                        </a:lnTo>
                        <a:lnTo>
                          <a:pt x="155" y="350"/>
                        </a:lnTo>
                        <a:lnTo>
                          <a:pt x="137" y="368"/>
                        </a:lnTo>
                        <a:lnTo>
                          <a:pt x="116" y="383"/>
                        </a:lnTo>
                        <a:lnTo>
                          <a:pt x="92" y="396"/>
                        </a:lnTo>
                        <a:lnTo>
                          <a:pt x="64" y="404"/>
                        </a:lnTo>
                        <a:lnTo>
                          <a:pt x="34" y="410"/>
                        </a:lnTo>
                        <a:lnTo>
                          <a:pt x="0" y="411"/>
                        </a:lnTo>
                        <a:lnTo>
                          <a:pt x="0" y="41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38" name="Freeform 99"/>
                  <p:cNvSpPr>
                    <a:spLocks/>
                  </p:cNvSpPr>
                  <p:nvPr/>
                </p:nvSpPr>
                <p:spPr bwMode="auto">
                  <a:xfrm>
                    <a:off x="1756" y="1667"/>
                    <a:ext cx="168" cy="225"/>
                  </a:xfrm>
                  <a:custGeom>
                    <a:avLst/>
                    <a:gdLst>
                      <a:gd name="T0" fmla="*/ 2 w 336"/>
                      <a:gd name="T1" fmla="*/ 440 h 451"/>
                      <a:gd name="T2" fmla="*/ 0 w 336"/>
                      <a:gd name="T3" fmla="*/ 417 h 451"/>
                      <a:gd name="T4" fmla="*/ 0 w 336"/>
                      <a:gd name="T5" fmla="*/ 393 h 451"/>
                      <a:gd name="T6" fmla="*/ 0 w 336"/>
                      <a:gd name="T7" fmla="*/ 369 h 451"/>
                      <a:gd name="T8" fmla="*/ 1 w 336"/>
                      <a:gd name="T9" fmla="*/ 346 h 451"/>
                      <a:gd name="T10" fmla="*/ 38 w 336"/>
                      <a:gd name="T11" fmla="*/ 362 h 451"/>
                      <a:gd name="T12" fmla="*/ 70 w 336"/>
                      <a:gd name="T13" fmla="*/ 369 h 451"/>
                      <a:gd name="T14" fmla="*/ 100 w 336"/>
                      <a:gd name="T15" fmla="*/ 368 h 451"/>
                      <a:gd name="T16" fmla="*/ 126 w 336"/>
                      <a:gd name="T17" fmla="*/ 360 h 451"/>
                      <a:gd name="T18" fmla="*/ 150 w 336"/>
                      <a:gd name="T19" fmla="*/ 345 h 451"/>
                      <a:gd name="T20" fmla="*/ 172 w 336"/>
                      <a:gd name="T21" fmla="*/ 324 h 451"/>
                      <a:gd name="T22" fmla="*/ 192 w 336"/>
                      <a:gd name="T23" fmla="*/ 299 h 451"/>
                      <a:gd name="T24" fmla="*/ 209 w 336"/>
                      <a:gd name="T25" fmla="*/ 269 h 451"/>
                      <a:gd name="T26" fmla="*/ 224 w 336"/>
                      <a:gd name="T27" fmla="*/ 237 h 451"/>
                      <a:gd name="T28" fmla="*/ 238 w 336"/>
                      <a:gd name="T29" fmla="*/ 202 h 451"/>
                      <a:gd name="T30" fmla="*/ 252 w 336"/>
                      <a:gd name="T31" fmla="*/ 166 h 451"/>
                      <a:gd name="T32" fmla="*/ 263 w 336"/>
                      <a:gd name="T33" fmla="*/ 131 h 451"/>
                      <a:gd name="T34" fmla="*/ 274 w 336"/>
                      <a:gd name="T35" fmla="*/ 95 h 451"/>
                      <a:gd name="T36" fmla="*/ 284 w 336"/>
                      <a:gd name="T37" fmla="*/ 61 h 451"/>
                      <a:gd name="T38" fmla="*/ 294 w 336"/>
                      <a:gd name="T39" fmla="*/ 29 h 451"/>
                      <a:gd name="T40" fmla="*/ 305 w 336"/>
                      <a:gd name="T41" fmla="*/ 0 h 451"/>
                      <a:gd name="T42" fmla="*/ 313 w 336"/>
                      <a:gd name="T43" fmla="*/ 14 h 451"/>
                      <a:gd name="T44" fmla="*/ 321 w 336"/>
                      <a:gd name="T45" fmla="*/ 27 h 451"/>
                      <a:gd name="T46" fmla="*/ 328 w 336"/>
                      <a:gd name="T47" fmla="*/ 41 h 451"/>
                      <a:gd name="T48" fmla="*/ 336 w 336"/>
                      <a:gd name="T49" fmla="*/ 55 h 451"/>
                      <a:gd name="T50" fmla="*/ 327 w 336"/>
                      <a:gd name="T51" fmla="*/ 88 h 451"/>
                      <a:gd name="T52" fmla="*/ 316 w 336"/>
                      <a:gd name="T53" fmla="*/ 123 h 451"/>
                      <a:gd name="T54" fmla="*/ 306 w 336"/>
                      <a:gd name="T55" fmla="*/ 159 h 451"/>
                      <a:gd name="T56" fmla="*/ 293 w 336"/>
                      <a:gd name="T57" fmla="*/ 196 h 451"/>
                      <a:gd name="T58" fmla="*/ 279 w 336"/>
                      <a:gd name="T59" fmla="*/ 234 h 451"/>
                      <a:gd name="T60" fmla="*/ 264 w 336"/>
                      <a:gd name="T61" fmla="*/ 270 h 451"/>
                      <a:gd name="T62" fmla="*/ 247 w 336"/>
                      <a:gd name="T63" fmla="*/ 305 h 451"/>
                      <a:gd name="T64" fmla="*/ 229 w 336"/>
                      <a:gd name="T65" fmla="*/ 338 h 451"/>
                      <a:gd name="T66" fmla="*/ 208 w 336"/>
                      <a:gd name="T67" fmla="*/ 368 h 451"/>
                      <a:gd name="T68" fmla="*/ 185 w 336"/>
                      <a:gd name="T69" fmla="*/ 394 h 451"/>
                      <a:gd name="T70" fmla="*/ 161 w 336"/>
                      <a:gd name="T71" fmla="*/ 416 h 451"/>
                      <a:gd name="T72" fmla="*/ 134 w 336"/>
                      <a:gd name="T73" fmla="*/ 434 h 451"/>
                      <a:gd name="T74" fmla="*/ 104 w 336"/>
                      <a:gd name="T75" fmla="*/ 445 h 451"/>
                      <a:gd name="T76" fmla="*/ 73 w 336"/>
                      <a:gd name="T77" fmla="*/ 451 h 451"/>
                      <a:gd name="T78" fmla="*/ 39 w 336"/>
                      <a:gd name="T79" fmla="*/ 450 h 451"/>
                      <a:gd name="T80" fmla="*/ 2 w 336"/>
                      <a:gd name="T81" fmla="*/ 440 h 451"/>
                      <a:gd name="T82" fmla="*/ 2 w 336"/>
                      <a:gd name="T83" fmla="*/ 44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6" h="451">
                        <a:moveTo>
                          <a:pt x="2" y="440"/>
                        </a:moveTo>
                        <a:lnTo>
                          <a:pt x="0" y="417"/>
                        </a:lnTo>
                        <a:lnTo>
                          <a:pt x="0" y="393"/>
                        </a:lnTo>
                        <a:lnTo>
                          <a:pt x="0" y="369"/>
                        </a:lnTo>
                        <a:lnTo>
                          <a:pt x="1" y="346"/>
                        </a:lnTo>
                        <a:lnTo>
                          <a:pt x="38" y="362"/>
                        </a:lnTo>
                        <a:lnTo>
                          <a:pt x="70" y="369"/>
                        </a:lnTo>
                        <a:lnTo>
                          <a:pt x="100" y="368"/>
                        </a:lnTo>
                        <a:lnTo>
                          <a:pt x="126" y="360"/>
                        </a:lnTo>
                        <a:lnTo>
                          <a:pt x="150" y="345"/>
                        </a:lnTo>
                        <a:lnTo>
                          <a:pt x="172" y="324"/>
                        </a:lnTo>
                        <a:lnTo>
                          <a:pt x="192" y="299"/>
                        </a:lnTo>
                        <a:lnTo>
                          <a:pt x="209" y="269"/>
                        </a:lnTo>
                        <a:lnTo>
                          <a:pt x="224" y="237"/>
                        </a:lnTo>
                        <a:lnTo>
                          <a:pt x="238" y="202"/>
                        </a:lnTo>
                        <a:lnTo>
                          <a:pt x="252" y="166"/>
                        </a:lnTo>
                        <a:lnTo>
                          <a:pt x="263" y="131"/>
                        </a:lnTo>
                        <a:lnTo>
                          <a:pt x="274" y="95"/>
                        </a:lnTo>
                        <a:lnTo>
                          <a:pt x="284" y="61"/>
                        </a:lnTo>
                        <a:lnTo>
                          <a:pt x="294" y="29"/>
                        </a:lnTo>
                        <a:lnTo>
                          <a:pt x="305" y="0"/>
                        </a:lnTo>
                        <a:lnTo>
                          <a:pt x="313" y="14"/>
                        </a:lnTo>
                        <a:lnTo>
                          <a:pt x="321" y="27"/>
                        </a:lnTo>
                        <a:lnTo>
                          <a:pt x="328" y="41"/>
                        </a:lnTo>
                        <a:lnTo>
                          <a:pt x="336" y="55"/>
                        </a:lnTo>
                        <a:lnTo>
                          <a:pt x="327" y="88"/>
                        </a:lnTo>
                        <a:lnTo>
                          <a:pt x="316" y="123"/>
                        </a:lnTo>
                        <a:lnTo>
                          <a:pt x="306" y="159"/>
                        </a:lnTo>
                        <a:lnTo>
                          <a:pt x="293" y="196"/>
                        </a:lnTo>
                        <a:lnTo>
                          <a:pt x="279" y="234"/>
                        </a:lnTo>
                        <a:lnTo>
                          <a:pt x="264" y="270"/>
                        </a:lnTo>
                        <a:lnTo>
                          <a:pt x="247" y="305"/>
                        </a:lnTo>
                        <a:lnTo>
                          <a:pt x="229" y="338"/>
                        </a:lnTo>
                        <a:lnTo>
                          <a:pt x="208" y="368"/>
                        </a:lnTo>
                        <a:lnTo>
                          <a:pt x="185" y="394"/>
                        </a:lnTo>
                        <a:lnTo>
                          <a:pt x="161" y="416"/>
                        </a:lnTo>
                        <a:lnTo>
                          <a:pt x="134" y="434"/>
                        </a:lnTo>
                        <a:lnTo>
                          <a:pt x="104" y="445"/>
                        </a:lnTo>
                        <a:lnTo>
                          <a:pt x="73" y="451"/>
                        </a:lnTo>
                        <a:lnTo>
                          <a:pt x="39" y="450"/>
                        </a:lnTo>
                        <a:lnTo>
                          <a:pt x="2" y="440"/>
                        </a:lnTo>
                        <a:lnTo>
                          <a:pt x="2" y="4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grpSp>
        </p:grpSp>
        <p:grpSp>
          <p:nvGrpSpPr>
            <p:cNvPr id="209" name="Group 141"/>
            <p:cNvGrpSpPr>
              <a:grpSpLocks/>
            </p:cNvGrpSpPr>
            <p:nvPr/>
          </p:nvGrpSpPr>
          <p:grpSpPr bwMode="auto">
            <a:xfrm>
              <a:off x="962" y="240"/>
              <a:ext cx="4282" cy="2643"/>
              <a:chOff x="962" y="240"/>
              <a:chExt cx="4282" cy="2643"/>
            </a:xfrm>
          </p:grpSpPr>
          <p:sp>
            <p:nvSpPr>
              <p:cNvPr id="210" name="Oval 108"/>
              <p:cNvSpPr>
                <a:spLocks noChangeArrowheads="1"/>
              </p:cNvSpPr>
              <p:nvPr/>
            </p:nvSpPr>
            <p:spPr bwMode="auto">
              <a:xfrm>
                <a:off x="2952" y="240"/>
                <a:ext cx="110" cy="111"/>
              </a:xfrm>
              <a:prstGeom prst="ellipse">
                <a:avLst/>
              </a:prstGeom>
              <a:solidFill>
                <a:srgbClr val="03193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11" name="Oval 210"/>
              <p:cNvSpPr>
                <a:spLocks noChangeArrowheads="1"/>
              </p:cNvSpPr>
              <p:nvPr/>
            </p:nvSpPr>
            <p:spPr bwMode="auto">
              <a:xfrm>
                <a:off x="2709" y="474"/>
                <a:ext cx="110"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12" name="Oval 211"/>
              <p:cNvSpPr>
                <a:spLocks noChangeArrowheads="1"/>
              </p:cNvSpPr>
              <p:nvPr/>
            </p:nvSpPr>
            <p:spPr bwMode="auto">
              <a:xfrm>
                <a:off x="3146" y="474"/>
                <a:ext cx="110"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13" name="Oval 212"/>
              <p:cNvSpPr>
                <a:spLocks noChangeArrowheads="1"/>
              </p:cNvSpPr>
              <p:nvPr/>
            </p:nvSpPr>
            <p:spPr bwMode="auto">
              <a:xfrm>
                <a:off x="2952" y="615"/>
                <a:ext cx="110" cy="111"/>
              </a:xfrm>
              <a:prstGeom prst="ellipse">
                <a:avLst/>
              </a:prstGeom>
              <a:solidFill>
                <a:srgbClr val="80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14" name="Oval 106"/>
              <p:cNvSpPr>
                <a:spLocks noChangeArrowheads="1"/>
              </p:cNvSpPr>
              <p:nvPr/>
            </p:nvSpPr>
            <p:spPr bwMode="auto">
              <a:xfrm>
                <a:off x="962" y="2490"/>
                <a:ext cx="110" cy="111"/>
              </a:xfrm>
              <a:prstGeom prst="ellipse">
                <a:avLst/>
              </a:prstGeom>
              <a:solidFill>
                <a:srgbClr val="03193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15" name="Oval 109"/>
              <p:cNvSpPr>
                <a:spLocks noChangeArrowheads="1"/>
              </p:cNvSpPr>
              <p:nvPr/>
            </p:nvSpPr>
            <p:spPr bwMode="auto">
              <a:xfrm>
                <a:off x="1301" y="2302"/>
                <a:ext cx="110" cy="112"/>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16" name="Oval 110"/>
              <p:cNvSpPr>
                <a:spLocks noChangeArrowheads="1"/>
              </p:cNvSpPr>
              <p:nvPr/>
            </p:nvSpPr>
            <p:spPr bwMode="auto">
              <a:xfrm>
                <a:off x="962" y="2161"/>
                <a:ext cx="110" cy="113"/>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17" name="Oval 111"/>
              <p:cNvSpPr>
                <a:spLocks noChangeArrowheads="1"/>
              </p:cNvSpPr>
              <p:nvPr/>
            </p:nvSpPr>
            <p:spPr bwMode="auto">
              <a:xfrm>
                <a:off x="1641" y="2725"/>
                <a:ext cx="110"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18" name="Oval 112"/>
              <p:cNvSpPr>
                <a:spLocks noChangeArrowheads="1"/>
              </p:cNvSpPr>
              <p:nvPr/>
            </p:nvSpPr>
            <p:spPr bwMode="auto">
              <a:xfrm>
                <a:off x="1544" y="1833"/>
                <a:ext cx="110"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19" name="Oval 113"/>
              <p:cNvSpPr>
                <a:spLocks noChangeArrowheads="1"/>
              </p:cNvSpPr>
              <p:nvPr/>
            </p:nvSpPr>
            <p:spPr bwMode="auto">
              <a:xfrm>
                <a:off x="1884" y="2255"/>
                <a:ext cx="110" cy="112"/>
              </a:xfrm>
              <a:prstGeom prst="ellipse">
                <a:avLst/>
              </a:prstGeom>
              <a:solidFill>
                <a:srgbClr val="80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20" name="Oval 107"/>
              <p:cNvSpPr>
                <a:spLocks noChangeArrowheads="1"/>
              </p:cNvSpPr>
              <p:nvPr/>
            </p:nvSpPr>
            <p:spPr bwMode="auto">
              <a:xfrm>
                <a:off x="5134" y="2255"/>
                <a:ext cx="110" cy="112"/>
              </a:xfrm>
              <a:prstGeom prst="ellipse">
                <a:avLst/>
              </a:prstGeom>
              <a:solidFill>
                <a:srgbClr val="03193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21" name="Oval 117"/>
              <p:cNvSpPr>
                <a:spLocks noChangeArrowheads="1"/>
              </p:cNvSpPr>
              <p:nvPr/>
            </p:nvSpPr>
            <p:spPr bwMode="auto">
              <a:xfrm>
                <a:off x="4842" y="1974"/>
                <a:ext cx="111"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22" name="Oval 118"/>
              <p:cNvSpPr>
                <a:spLocks noChangeArrowheads="1"/>
              </p:cNvSpPr>
              <p:nvPr/>
            </p:nvSpPr>
            <p:spPr bwMode="auto">
              <a:xfrm>
                <a:off x="4891" y="2490"/>
                <a:ext cx="110"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23" name="Oval 119"/>
              <p:cNvSpPr>
                <a:spLocks noChangeArrowheads="1"/>
              </p:cNvSpPr>
              <p:nvPr/>
            </p:nvSpPr>
            <p:spPr bwMode="auto">
              <a:xfrm>
                <a:off x="4455" y="1599"/>
                <a:ext cx="110"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24" name="Oval 120"/>
              <p:cNvSpPr>
                <a:spLocks noChangeArrowheads="1"/>
              </p:cNvSpPr>
              <p:nvPr/>
            </p:nvSpPr>
            <p:spPr bwMode="auto">
              <a:xfrm>
                <a:off x="4491" y="2161"/>
                <a:ext cx="110" cy="113"/>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25" name="Oval 121"/>
              <p:cNvSpPr>
                <a:spLocks noChangeArrowheads="1"/>
              </p:cNvSpPr>
              <p:nvPr/>
            </p:nvSpPr>
            <p:spPr bwMode="auto">
              <a:xfrm>
                <a:off x="4503" y="2772"/>
                <a:ext cx="110" cy="111"/>
              </a:xfrm>
              <a:prstGeom prst="ellipse">
                <a:avLst/>
              </a:prstGeom>
              <a:solidFill>
                <a:schemeClr val="bg1">
                  <a:lumMod val="65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26" name="Oval 122"/>
              <p:cNvSpPr>
                <a:spLocks noChangeArrowheads="1"/>
              </p:cNvSpPr>
              <p:nvPr/>
            </p:nvSpPr>
            <p:spPr bwMode="auto">
              <a:xfrm>
                <a:off x="4018" y="1974"/>
                <a:ext cx="110" cy="111"/>
              </a:xfrm>
              <a:prstGeom prst="ellipse">
                <a:avLst/>
              </a:prstGeom>
              <a:solidFill>
                <a:srgbClr val="80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grpSp>
      </p:gr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3725" y="6649720"/>
            <a:ext cx="1000590" cy="1000590"/>
          </a:xfrm>
          <a:prstGeom prst="rect">
            <a:avLst/>
          </a:prstGeom>
        </p:spPr>
      </p:pic>
      <p:sp>
        <p:nvSpPr>
          <p:cNvPr id="12" name="Title 11"/>
          <p:cNvSpPr>
            <a:spLocks noGrp="1"/>
          </p:cNvSpPr>
          <p:nvPr>
            <p:ph type="title"/>
          </p:nvPr>
        </p:nvSpPr>
        <p:spPr>
          <a:xfrm>
            <a:off x="0" y="3552920"/>
            <a:ext cx="10028742" cy="3096799"/>
          </a:xfrm>
          <a:prstGeom prst="rect">
            <a:avLst/>
          </a:prstGeom>
        </p:spPr>
        <p:txBody>
          <a:bodyPr anchor="ctr" anchorCtr="0"/>
          <a:lstStyle>
            <a:lvl1pPr>
              <a:defRPr>
                <a:latin typeface="Linux Libertine" charset="0"/>
                <a:ea typeface="Linux Libertine" charset="0"/>
                <a:cs typeface="Linux Libertine" charset="0"/>
              </a:defRPr>
            </a:lvl1pPr>
          </a:lstStyle>
          <a:p>
            <a:r>
              <a:rPr lang="en-US"/>
              <a:t>Click to edit Master title style</a:t>
            </a:r>
            <a:endParaRPr lang="en-US" dirty="0"/>
          </a:p>
        </p:txBody>
      </p:sp>
    </p:spTree>
    <p:extLst>
      <p:ext uri="{BB962C8B-B14F-4D97-AF65-F5344CB8AC3E}">
        <p14:creationId xmlns:p14="http://schemas.microsoft.com/office/powerpoint/2010/main" val="27627340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DDDDD"/>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7208520" y="7203864"/>
            <a:ext cx="2346960" cy="413808"/>
          </a:xfrm>
          <a:prstGeom prst="rect">
            <a:avLst/>
          </a:prstGeom>
        </p:spPr>
        <p:txBody>
          <a:bodyPr vert="horz" lIns="101882" tIns="50941" rIns="101882" bIns="50941" rtlCol="0" anchor="ctr"/>
          <a:lstStyle>
            <a:lvl1pPr algn="r">
              <a:defRPr sz="1300">
                <a:solidFill>
                  <a:schemeClr val="tx1">
                    <a:tint val="75000"/>
                  </a:schemeClr>
                </a:solidFill>
                <a:latin typeface="Linux Libertine" charset="0"/>
                <a:ea typeface="Linux Libertine" charset="0"/>
                <a:cs typeface="Linux Libertine" charset="0"/>
              </a:defRPr>
            </a:lvl1pPr>
          </a:lstStyle>
          <a:p>
            <a:fld id="{E1C7F28F-C94C-4042-84D8-4BC2F207C7AD}" type="slidenum">
              <a:rPr lang="en-US" smtClean="0"/>
              <a:pPr/>
              <a:t>‹#›</a:t>
            </a:fld>
            <a:endParaRPr lang="en-US" dirty="0"/>
          </a:p>
        </p:txBody>
      </p:sp>
      <p:sp>
        <p:nvSpPr>
          <p:cNvPr id="19" name="Rectangle 3"/>
          <p:cNvSpPr txBox="1">
            <a:spLocks noChangeArrowheads="1"/>
          </p:cNvSpPr>
          <p:nvPr/>
        </p:nvSpPr>
        <p:spPr>
          <a:xfrm>
            <a:off x="152400" y="914400"/>
            <a:ext cx="9738360" cy="6289464"/>
          </a:xfrm>
          <a:prstGeom prst="rect">
            <a:avLst/>
          </a:prstGeom>
        </p:spPr>
        <p:txBody>
          <a:bodyPr/>
          <a:lstStyle>
            <a:lvl1pPr marL="382059" indent="-382059" algn="l" rtl="0" eaLnBrk="1" fontAlgn="base" hangingPunct="1">
              <a:spcBef>
                <a:spcPct val="20000"/>
              </a:spcBef>
              <a:spcAft>
                <a:spcPct val="0"/>
              </a:spcAft>
              <a:buClr>
                <a:srgbClr val="800000"/>
              </a:buClr>
              <a:buChar char="•"/>
              <a:defRPr sz="3600">
                <a:solidFill>
                  <a:srgbClr val="031932"/>
                </a:solidFill>
                <a:latin typeface="+mn-lt"/>
                <a:ea typeface="ＭＳ Ｐゴシック" charset="0"/>
                <a:cs typeface="+mn-cs"/>
              </a:defRPr>
            </a:lvl1pPr>
            <a:lvl2pPr marL="827795" indent="-318383" algn="l" rtl="0" eaLnBrk="1" fontAlgn="base" hangingPunct="1">
              <a:spcBef>
                <a:spcPct val="20000"/>
              </a:spcBef>
              <a:spcAft>
                <a:spcPct val="0"/>
              </a:spcAft>
              <a:buClr>
                <a:srgbClr val="800000"/>
              </a:buClr>
              <a:buChar char="•"/>
              <a:defRPr sz="3100">
                <a:solidFill>
                  <a:srgbClr val="031932"/>
                </a:solidFill>
                <a:latin typeface="+mn-lt"/>
                <a:ea typeface="ＭＳ Ｐゴシック" charset="0"/>
              </a:defRPr>
            </a:lvl2pPr>
            <a:lvl3pPr marL="1273531" indent="-254706" algn="l" rtl="0" eaLnBrk="1" fontAlgn="base" hangingPunct="1">
              <a:spcBef>
                <a:spcPct val="20000"/>
              </a:spcBef>
              <a:spcAft>
                <a:spcPct val="0"/>
              </a:spcAft>
              <a:buClr>
                <a:srgbClr val="800000"/>
              </a:buClr>
              <a:buChar char="•"/>
              <a:defRPr sz="2700">
                <a:solidFill>
                  <a:srgbClr val="031932"/>
                </a:solidFill>
                <a:latin typeface="+mn-lt"/>
                <a:ea typeface="ＭＳ Ｐゴシック" charset="0"/>
              </a:defRPr>
            </a:lvl3pPr>
            <a:lvl4pPr marL="1782943" indent="-254706" algn="l" rtl="0" eaLnBrk="1" fontAlgn="base" hangingPunct="1">
              <a:spcBef>
                <a:spcPct val="20000"/>
              </a:spcBef>
              <a:spcAft>
                <a:spcPct val="0"/>
              </a:spcAft>
              <a:buClr>
                <a:srgbClr val="800000"/>
              </a:buClr>
              <a:buChar char="•"/>
              <a:defRPr sz="2200">
                <a:solidFill>
                  <a:srgbClr val="031932"/>
                </a:solidFill>
                <a:latin typeface="+mn-lt"/>
                <a:ea typeface="ＭＳ Ｐゴシック" charset="0"/>
              </a:defRPr>
            </a:lvl4pPr>
            <a:lvl5pPr marL="2292355" indent="-254706" algn="l" rtl="0" eaLnBrk="1" fontAlgn="base" hangingPunct="1">
              <a:spcBef>
                <a:spcPct val="20000"/>
              </a:spcBef>
              <a:spcAft>
                <a:spcPct val="0"/>
              </a:spcAft>
              <a:buClr>
                <a:srgbClr val="800000"/>
              </a:buClr>
              <a:buChar char="•"/>
              <a:defRPr sz="2200">
                <a:solidFill>
                  <a:srgbClr val="031932"/>
                </a:solidFill>
                <a:latin typeface="+mn-lt"/>
                <a:ea typeface="ＭＳ Ｐゴシック" charset="0"/>
              </a:defRPr>
            </a:lvl5pPr>
            <a:lvl6pPr marL="2801767" indent="-254706" algn="l" rtl="0" eaLnBrk="1" fontAlgn="base" hangingPunct="1">
              <a:spcBef>
                <a:spcPct val="20000"/>
              </a:spcBef>
              <a:spcAft>
                <a:spcPct val="0"/>
              </a:spcAft>
              <a:buClr>
                <a:srgbClr val="800000"/>
              </a:buClr>
              <a:buChar char="•"/>
              <a:defRPr sz="2200">
                <a:solidFill>
                  <a:srgbClr val="00234C"/>
                </a:solidFill>
                <a:latin typeface="+mn-lt"/>
              </a:defRPr>
            </a:lvl6pPr>
            <a:lvl7pPr marL="3311180" indent="-254706" algn="l" rtl="0" eaLnBrk="1" fontAlgn="base" hangingPunct="1">
              <a:spcBef>
                <a:spcPct val="20000"/>
              </a:spcBef>
              <a:spcAft>
                <a:spcPct val="0"/>
              </a:spcAft>
              <a:buClr>
                <a:srgbClr val="800000"/>
              </a:buClr>
              <a:buChar char="•"/>
              <a:defRPr sz="2200">
                <a:solidFill>
                  <a:srgbClr val="00234C"/>
                </a:solidFill>
                <a:latin typeface="+mn-lt"/>
              </a:defRPr>
            </a:lvl7pPr>
            <a:lvl8pPr marL="3820592" indent="-254706" algn="l" rtl="0" eaLnBrk="1" fontAlgn="base" hangingPunct="1">
              <a:spcBef>
                <a:spcPct val="20000"/>
              </a:spcBef>
              <a:spcAft>
                <a:spcPct val="0"/>
              </a:spcAft>
              <a:buClr>
                <a:srgbClr val="800000"/>
              </a:buClr>
              <a:buChar char="•"/>
              <a:defRPr sz="2200">
                <a:solidFill>
                  <a:srgbClr val="00234C"/>
                </a:solidFill>
                <a:latin typeface="+mn-lt"/>
              </a:defRPr>
            </a:lvl8pPr>
            <a:lvl9pPr marL="4330004" indent="-254706" algn="l" rtl="0" eaLnBrk="1" fontAlgn="base" hangingPunct="1">
              <a:spcBef>
                <a:spcPct val="20000"/>
              </a:spcBef>
              <a:spcAft>
                <a:spcPct val="0"/>
              </a:spcAft>
              <a:buClr>
                <a:srgbClr val="800000"/>
              </a:buClr>
              <a:buChar char="•"/>
              <a:defRPr sz="2200">
                <a:solidFill>
                  <a:srgbClr val="00234C"/>
                </a:solidFill>
                <a:latin typeface="+mn-lt"/>
              </a:defRPr>
            </a:lvl9pPr>
          </a:lstStyle>
          <a:p>
            <a:pPr lvl="0">
              <a:buClr>
                <a:srgbClr val="031E39"/>
              </a:buClr>
            </a:pPr>
            <a:r>
              <a:rPr lang="en-US" dirty="0">
                <a:latin typeface="Linux Libertine" charset="0"/>
                <a:ea typeface="Linux Libertine" charset="0"/>
                <a:cs typeface="Linux Libertine" charset="0"/>
              </a:rPr>
              <a:t>Click to edit Master text styles</a:t>
            </a:r>
          </a:p>
          <a:p>
            <a:pPr lvl="1">
              <a:buClr>
                <a:srgbClr val="031E39"/>
              </a:buClr>
            </a:pPr>
            <a:r>
              <a:rPr lang="en-US" dirty="0">
                <a:latin typeface="Linux Libertine" charset="0"/>
                <a:ea typeface="Linux Libertine" charset="0"/>
                <a:cs typeface="Linux Libertine" charset="0"/>
              </a:rPr>
              <a:t>Second level</a:t>
            </a:r>
          </a:p>
          <a:p>
            <a:pPr lvl="2">
              <a:buClr>
                <a:srgbClr val="031E39"/>
              </a:buClr>
            </a:pPr>
            <a:r>
              <a:rPr lang="en-US" dirty="0">
                <a:latin typeface="Linux Libertine" charset="0"/>
                <a:ea typeface="Linux Libertine" charset="0"/>
                <a:cs typeface="Linux Libertine" charset="0"/>
              </a:rPr>
              <a:t>Third level</a:t>
            </a:r>
          </a:p>
          <a:p>
            <a:pPr lvl="3">
              <a:buClr>
                <a:srgbClr val="031E39"/>
              </a:buClr>
            </a:pPr>
            <a:r>
              <a:rPr lang="en-US" dirty="0">
                <a:latin typeface="Linux Libertine" charset="0"/>
                <a:ea typeface="Linux Libertine" charset="0"/>
                <a:cs typeface="Linux Libertine" charset="0"/>
              </a:rPr>
              <a:t>Fourth level</a:t>
            </a:r>
          </a:p>
          <a:p>
            <a:pPr lvl="4">
              <a:buClr>
                <a:srgbClr val="031E39"/>
              </a:buClr>
            </a:pPr>
            <a:r>
              <a:rPr lang="en-US" dirty="0">
                <a:latin typeface="Linux Libertine" charset="0"/>
                <a:ea typeface="Linux Libertine" charset="0"/>
                <a:cs typeface="Linux Libertine" charset="0"/>
              </a:rPr>
              <a:t>Fifth level</a:t>
            </a:r>
          </a:p>
        </p:txBody>
      </p:sp>
      <p:sp>
        <p:nvSpPr>
          <p:cNvPr id="24" name="Rectangle 2"/>
          <p:cNvSpPr txBox="1">
            <a:spLocks noChangeArrowheads="1"/>
          </p:cNvSpPr>
          <p:nvPr/>
        </p:nvSpPr>
        <p:spPr>
          <a:xfrm>
            <a:off x="0" y="0"/>
            <a:ext cx="10058400" cy="762000"/>
          </a:xfrm>
          <a:prstGeom prst="rect">
            <a:avLst/>
          </a:prstGeom>
          <a:solidFill>
            <a:srgbClr val="031932"/>
          </a:solidFill>
          <a:ln w="0">
            <a:solidFill>
              <a:schemeClr val="tx1"/>
            </a:solidFill>
          </a:ln>
        </p:spPr>
        <p:txBody>
          <a:bodyPr lIns="101882" tIns="50941" rIns="101882" bIns="50941" anchor="ctr"/>
          <a:lstStyle>
            <a:lvl1pPr algn="ctr" rtl="0" eaLnBrk="1" fontAlgn="base" hangingPunct="1">
              <a:spcBef>
                <a:spcPct val="0"/>
              </a:spcBef>
              <a:spcAft>
                <a:spcPct val="0"/>
              </a:spcAft>
              <a:defRPr lang="en-US" sz="4500" b="1" dirty="0">
                <a:solidFill>
                  <a:schemeClr val="bg1"/>
                </a:solidFill>
                <a:latin typeface="Calisto MT"/>
                <a:ea typeface="ＭＳ Ｐゴシック" charset="0"/>
                <a:cs typeface="Calisto MT"/>
              </a:defRPr>
            </a:lvl1pPr>
            <a:lvl2pPr algn="ctr" rtl="0" eaLnBrk="1" fontAlgn="base" hangingPunct="1">
              <a:spcBef>
                <a:spcPct val="0"/>
              </a:spcBef>
              <a:spcAft>
                <a:spcPct val="0"/>
              </a:spcAft>
              <a:defRPr sz="4900">
                <a:solidFill>
                  <a:schemeClr val="bg1"/>
                </a:solidFill>
                <a:latin typeface="Arial" charset="0"/>
                <a:ea typeface="ＭＳ Ｐゴシック" charset="0"/>
              </a:defRPr>
            </a:lvl2pPr>
            <a:lvl3pPr algn="ctr" rtl="0" eaLnBrk="1" fontAlgn="base" hangingPunct="1">
              <a:spcBef>
                <a:spcPct val="0"/>
              </a:spcBef>
              <a:spcAft>
                <a:spcPct val="0"/>
              </a:spcAft>
              <a:defRPr sz="4900">
                <a:solidFill>
                  <a:schemeClr val="bg1"/>
                </a:solidFill>
                <a:latin typeface="Arial" charset="0"/>
                <a:ea typeface="ＭＳ Ｐゴシック" charset="0"/>
              </a:defRPr>
            </a:lvl3pPr>
            <a:lvl4pPr algn="ctr" rtl="0" eaLnBrk="1" fontAlgn="base" hangingPunct="1">
              <a:spcBef>
                <a:spcPct val="0"/>
              </a:spcBef>
              <a:spcAft>
                <a:spcPct val="0"/>
              </a:spcAft>
              <a:defRPr sz="4900">
                <a:solidFill>
                  <a:schemeClr val="bg1"/>
                </a:solidFill>
                <a:latin typeface="Arial" charset="0"/>
                <a:ea typeface="ＭＳ Ｐゴシック" charset="0"/>
              </a:defRPr>
            </a:lvl4pPr>
            <a:lvl5pPr algn="ctr" rtl="0" eaLnBrk="1" fontAlgn="base" hangingPunct="1">
              <a:spcBef>
                <a:spcPct val="0"/>
              </a:spcBef>
              <a:spcAft>
                <a:spcPct val="0"/>
              </a:spcAft>
              <a:defRPr sz="4900">
                <a:solidFill>
                  <a:schemeClr val="bg1"/>
                </a:solidFill>
                <a:latin typeface="Arial" charset="0"/>
                <a:ea typeface="ＭＳ Ｐゴシック" charset="0"/>
              </a:defRPr>
            </a:lvl5pPr>
            <a:lvl6pPr marL="509412" algn="ctr" rtl="0" eaLnBrk="1" fontAlgn="base" hangingPunct="1">
              <a:spcBef>
                <a:spcPct val="0"/>
              </a:spcBef>
              <a:spcAft>
                <a:spcPct val="0"/>
              </a:spcAft>
              <a:defRPr sz="4900">
                <a:solidFill>
                  <a:schemeClr val="bg1"/>
                </a:solidFill>
                <a:latin typeface="Arial" charset="0"/>
              </a:defRPr>
            </a:lvl6pPr>
            <a:lvl7pPr marL="1018824" algn="ctr" rtl="0" eaLnBrk="1" fontAlgn="base" hangingPunct="1">
              <a:spcBef>
                <a:spcPct val="0"/>
              </a:spcBef>
              <a:spcAft>
                <a:spcPct val="0"/>
              </a:spcAft>
              <a:defRPr sz="4900">
                <a:solidFill>
                  <a:schemeClr val="bg1"/>
                </a:solidFill>
                <a:latin typeface="Arial" charset="0"/>
              </a:defRPr>
            </a:lvl7pPr>
            <a:lvl8pPr marL="1528237" algn="ctr" rtl="0" eaLnBrk="1" fontAlgn="base" hangingPunct="1">
              <a:spcBef>
                <a:spcPct val="0"/>
              </a:spcBef>
              <a:spcAft>
                <a:spcPct val="0"/>
              </a:spcAft>
              <a:defRPr sz="4900">
                <a:solidFill>
                  <a:schemeClr val="bg1"/>
                </a:solidFill>
                <a:latin typeface="Arial" charset="0"/>
              </a:defRPr>
            </a:lvl8pPr>
            <a:lvl9pPr marL="2037649" algn="ctr" rtl="0" eaLnBrk="1" fontAlgn="base" hangingPunct="1">
              <a:spcBef>
                <a:spcPct val="0"/>
              </a:spcBef>
              <a:spcAft>
                <a:spcPct val="0"/>
              </a:spcAft>
              <a:defRPr sz="4900">
                <a:solidFill>
                  <a:schemeClr val="bg1"/>
                </a:solidFill>
                <a:latin typeface="Arial" charset="0"/>
              </a:defRPr>
            </a:lvl9pPr>
          </a:lstStyle>
          <a:p>
            <a:r>
              <a:rPr lang="en-US" dirty="0">
                <a:solidFill>
                  <a:schemeClr val="bg1"/>
                </a:solidFill>
                <a:latin typeface="Linux Libertine" charset="0"/>
                <a:ea typeface="Linux Libertine" charset="0"/>
                <a:cs typeface="Linux Libertine" charset="0"/>
              </a:rPr>
              <a:t>Click to edit Master title style</a:t>
            </a:r>
          </a:p>
        </p:txBody>
      </p:sp>
    </p:spTree>
    <p:extLst>
      <p:ext uri="{BB962C8B-B14F-4D97-AF65-F5344CB8AC3E}">
        <p14:creationId xmlns:p14="http://schemas.microsoft.com/office/powerpoint/2010/main" val="59383919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30" r:id="rId3"/>
    <p:sldLayoutId id="2147483729" r:id="rId4"/>
  </p:sldLayoutIdLst>
  <p:hf hdr="0" ftr="0" dt="0"/>
  <p:txStyles>
    <p:titleStyle>
      <a:lvl1pPr algn="ctr" rtl="0" eaLnBrk="1" fontAlgn="base" hangingPunct="1">
        <a:spcBef>
          <a:spcPct val="0"/>
        </a:spcBef>
        <a:spcAft>
          <a:spcPct val="0"/>
        </a:spcAft>
        <a:defRPr lang="en-US" sz="4500" b="1" dirty="0">
          <a:solidFill>
            <a:schemeClr val="bg1"/>
          </a:solidFill>
          <a:latin typeface="Calisto MT"/>
          <a:ea typeface="ＭＳ Ｐゴシック" charset="0"/>
          <a:cs typeface="Calisto MT"/>
        </a:defRPr>
      </a:lvl1pPr>
      <a:lvl2pPr algn="ctr" rtl="0" eaLnBrk="1" fontAlgn="base" hangingPunct="1">
        <a:spcBef>
          <a:spcPct val="0"/>
        </a:spcBef>
        <a:spcAft>
          <a:spcPct val="0"/>
        </a:spcAft>
        <a:defRPr sz="4900">
          <a:solidFill>
            <a:schemeClr val="bg1"/>
          </a:solidFill>
          <a:latin typeface="Arial" charset="0"/>
          <a:ea typeface="ＭＳ Ｐゴシック" charset="0"/>
        </a:defRPr>
      </a:lvl2pPr>
      <a:lvl3pPr algn="ctr" rtl="0" eaLnBrk="1" fontAlgn="base" hangingPunct="1">
        <a:spcBef>
          <a:spcPct val="0"/>
        </a:spcBef>
        <a:spcAft>
          <a:spcPct val="0"/>
        </a:spcAft>
        <a:defRPr sz="4900">
          <a:solidFill>
            <a:schemeClr val="bg1"/>
          </a:solidFill>
          <a:latin typeface="Arial" charset="0"/>
          <a:ea typeface="ＭＳ Ｐゴシック" charset="0"/>
        </a:defRPr>
      </a:lvl3pPr>
      <a:lvl4pPr algn="ctr" rtl="0" eaLnBrk="1" fontAlgn="base" hangingPunct="1">
        <a:spcBef>
          <a:spcPct val="0"/>
        </a:spcBef>
        <a:spcAft>
          <a:spcPct val="0"/>
        </a:spcAft>
        <a:defRPr sz="4900">
          <a:solidFill>
            <a:schemeClr val="bg1"/>
          </a:solidFill>
          <a:latin typeface="Arial" charset="0"/>
          <a:ea typeface="ＭＳ Ｐゴシック" charset="0"/>
        </a:defRPr>
      </a:lvl4pPr>
      <a:lvl5pPr algn="ctr" rtl="0" eaLnBrk="1" fontAlgn="base" hangingPunct="1">
        <a:spcBef>
          <a:spcPct val="0"/>
        </a:spcBef>
        <a:spcAft>
          <a:spcPct val="0"/>
        </a:spcAft>
        <a:defRPr sz="4900">
          <a:solidFill>
            <a:schemeClr val="bg1"/>
          </a:solidFill>
          <a:latin typeface="Arial" charset="0"/>
          <a:ea typeface="ＭＳ Ｐゴシック" charset="0"/>
        </a:defRPr>
      </a:lvl5pPr>
      <a:lvl6pPr marL="509412" algn="ctr" rtl="0" eaLnBrk="1" fontAlgn="base" hangingPunct="1">
        <a:spcBef>
          <a:spcPct val="0"/>
        </a:spcBef>
        <a:spcAft>
          <a:spcPct val="0"/>
        </a:spcAft>
        <a:defRPr sz="4900">
          <a:solidFill>
            <a:schemeClr val="bg1"/>
          </a:solidFill>
          <a:latin typeface="Arial" charset="0"/>
        </a:defRPr>
      </a:lvl6pPr>
      <a:lvl7pPr marL="1018824" algn="ctr" rtl="0" eaLnBrk="1" fontAlgn="base" hangingPunct="1">
        <a:spcBef>
          <a:spcPct val="0"/>
        </a:spcBef>
        <a:spcAft>
          <a:spcPct val="0"/>
        </a:spcAft>
        <a:defRPr sz="4900">
          <a:solidFill>
            <a:schemeClr val="bg1"/>
          </a:solidFill>
          <a:latin typeface="Arial" charset="0"/>
        </a:defRPr>
      </a:lvl7pPr>
      <a:lvl8pPr marL="1528237" algn="ctr" rtl="0" eaLnBrk="1" fontAlgn="base" hangingPunct="1">
        <a:spcBef>
          <a:spcPct val="0"/>
        </a:spcBef>
        <a:spcAft>
          <a:spcPct val="0"/>
        </a:spcAft>
        <a:defRPr sz="4900">
          <a:solidFill>
            <a:schemeClr val="bg1"/>
          </a:solidFill>
          <a:latin typeface="Arial" charset="0"/>
        </a:defRPr>
      </a:lvl8pPr>
      <a:lvl9pPr marL="2037649" algn="ctr" rtl="0" eaLnBrk="1" fontAlgn="base" hangingPunct="1">
        <a:spcBef>
          <a:spcPct val="0"/>
        </a:spcBef>
        <a:spcAft>
          <a:spcPct val="0"/>
        </a:spcAft>
        <a:defRPr sz="4900">
          <a:solidFill>
            <a:schemeClr val="bg1"/>
          </a:solidFill>
          <a:latin typeface="Arial" charset="0"/>
        </a:defRPr>
      </a:lvl9pPr>
    </p:titleStyle>
    <p:bodyStyle>
      <a:lvl1pPr marL="382059" indent="-382059" algn="l" rtl="0" eaLnBrk="1" fontAlgn="base" hangingPunct="1">
        <a:spcBef>
          <a:spcPct val="20000"/>
        </a:spcBef>
        <a:spcAft>
          <a:spcPct val="0"/>
        </a:spcAft>
        <a:buClr>
          <a:srgbClr val="800000"/>
        </a:buClr>
        <a:buChar char="•"/>
        <a:defRPr sz="3600">
          <a:solidFill>
            <a:srgbClr val="031E39"/>
          </a:solidFill>
          <a:latin typeface="+mn-lt"/>
          <a:ea typeface="ＭＳ Ｐゴシック" charset="0"/>
          <a:cs typeface="+mn-cs"/>
        </a:defRPr>
      </a:lvl1pPr>
      <a:lvl2pPr marL="827795" indent="-318383" algn="l" rtl="0" eaLnBrk="1" fontAlgn="base" hangingPunct="1">
        <a:spcBef>
          <a:spcPct val="20000"/>
        </a:spcBef>
        <a:spcAft>
          <a:spcPct val="0"/>
        </a:spcAft>
        <a:buClr>
          <a:srgbClr val="800000"/>
        </a:buClr>
        <a:buChar char="•"/>
        <a:defRPr sz="3100">
          <a:solidFill>
            <a:srgbClr val="031932"/>
          </a:solidFill>
          <a:latin typeface="+mn-lt"/>
          <a:ea typeface="ＭＳ Ｐゴシック" charset="0"/>
        </a:defRPr>
      </a:lvl2pPr>
      <a:lvl3pPr marL="1273531" indent="-254706" algn="l" rtl="0" eaLnBrk="1" fontAlgn="base" hangingPunct="1">
        <a:spcBef>
          <a:spcPct val="20000"/>
        </a:spcBef>
        <a:spcAft>
          <a:spcPct val="0"/>
        </a:spcAft>
        <a:buClr>
          <a:srgbClr val="800000"/>
        </a:buClr>
        <a:buChar char="•"/>
        <a:defRPr sz="2700">
          <a:solidFill>
            <a:srgbClr val="031932"/>
          </a:solidFill>
          <a:latin typeface="+mn-lt"/>
          <a:ea typeface="ＭＳ Ｐゴシック" charset="0"/>
        </a:defRPr>
      </a:lvl3pPr>
      <a:lvl4pPr marL="1782943" indent="-254706" algn="l" rtl="0" eaLnBrk="1" fontAlgn="base" hangingPunct="1">
        <a:spcBef>
          <a:spcPct val="20000"/>
        </a:spcBef>
        <a:spcAft>
          <a:spcPct val="0"/>
        </a:spcAft>
        <a:buClr>
          <a:srgbClr val="800000"/>
        </a:buClr>
        <a:buChar char="•"/>
        <a:defRPr sz="2200">
          <a:solidFill>
            <a:srgbClr val="031932"/>
          </a:solidFill>
          <a:latin typeface="+mn-lt"/>
          <a:ea typeface="ＭＳ Ｐゴシック" charset="0"/>
        </a:defRPr>
      </a:lvl4pPr>
      <a:lvl5pPr marL="2292355" indent="-254706" algn="l" rtl="0" eaLnBrk="1" fontAlgn="base" hangingPunct="1">
        <a:spcBef>
          <a:spcPct val="20000"/>
        </a:spcBef>
        <a:spcAft>
          <a:spcPct val="0"/>
        </a:spcAft>
        <a:buClr>
          <a:srgbClr val="800000"/>
        </a:buClr>
        <a:buChar char="•"/>
        <a:defRPr sz="2200">
          <a:solidFill>
            <a:srgbClr val="031932"/>
          </a:solidFill>
          <a:latin typeface="+mn-lt"/>
          <a:ea typeface="ＭＳ Ｐゴシック" charset="0"/>
        </a:defRPr>
      </a:lvl5pPr>
      <a:lvl6pPr marL="2801767" indent="-254706" algn="l" rtl="0" eaLnBrk="1" fontAlgn="base" hangingPunct="1">
        <a:spcBef>
          <a:spcPct val="20000"/>
        </a:spcBef>
        <a:spcAft>
          <a:spcPct val="0"/>
        </a:spcAft>
        <a:buClr>
          <a:srgbClr val="800000"/>
        </a:buClr>
        <a:buChar char="•"/>
        <a:defRPr sz="2200">
          <a:solidFill>
            <a:srgbClr val="00234C"/>
          </a:solidFill>
          <a:latin typeface="+mn-lt"/>
        </a:defRPr>
      </a:lvl6pPr>
      <a:lvl7pPr marL="3311180" indent="-254706" algn="l" rtl="0" eaLnBrk="1" fontAlgn="base" hangingPunct="1">
        <a:spcBef>
          <a:spcPct val="20000"/>
        </a:spcBef>
        <a:spcAft>
          <a:spcPct val="0"/>
        </a:spcAft>
        <a:buClr>
          <a:srgbClr val="800000"/>
        </a:buClr>
        <a:buChar char="•"/>
        <a:defRPr sz="2200">
          <a:solidFill>
            <a:srgbClr val="00234C"/>
          </a:solidFill>
          <a:latin typeface="+mn-lt"/>
        </a:defRPr>
      </a:lvl7pPr>
      <a:lvl8pPr marL="3820592" indent="-254706" algn="l" rtl="0" eaLnBrk="1" fontAlgn="base" hangingPunct="1">
        <a:spcBef>
          <a:spcPct val="20000"/>
        </a:spcBef>
        <a:spcAft>
          <a:spcPct val="0"/>
        </a:spcAft>
        <a:buClr>
          <a:srgbClr val="800000"/>
        </a:buClr>
        <a:buChar char="•"/>
        <a:defRPr sz="2200">
          <a:solidFill>
            <a:srgbClr val="00234C"/>
          </a:solidFill>
          <a:latin typeface="+mn-lt"/>
        </a:defRPr>
      </a:lvl8pPr>
      <a:lvl9pPr marL="4330004" indent="-254706" algn="l" rtl="0" eaLnBrk="1" fontAlgn="base" hangingPunct="1">
        <a:spcBef>
          <a:spcPct val="20000"/>
        </a:spcBef>
        <a:spcAft>
          <a:spcPct val="0"/>
        </a:spcAft>
        <a:buClr>
          <a:srgbClr val="800000"/>
        </a:buClr>
        <a:buChar char="•"/>
        <a:defRPr sz="2200">
          <a:solidFill>
            <a:srgbClr val="00234C"/>
          </a:solidFill>
          <a:latin typeface="+mn-lt"/>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DA20DA6-4342-A246-96E9-3161C633DD77}"/>
              </a:ext>
            </a:extLst>
          </p:cNvPr>
          <p:cNvSpPr>
            <a:spLocks noGrp="1"/>
          </p:cNvSpPr>
          <p:nvPr>
            <p:ph type="subTitle" idx="1"/>
          </p:nvPr>
        </p:nvSpPr>
        <p:spPr/>
        <p:txBody>
          <a:bodyPr/>
          <a:lstStyle/>
          <a:p>
            <a:r>
              <a:rPr lang="en-US" dirty="0"/>
              <a:t>Ivan Brugere</a:t>
            </a:r>
          </a:p>
          <a:p>
            <a:r>
              <a:rPr lang="en-US" sz="3200" dirty="0"/>
              <a:t>University of Illinois at Chicago</a:t>
            </a:r>
          </a:p>
        </p:txBody>
      </p:sp>
      <p:sp>
        <p:nvSpPr>
          <p:cNvPr id="3" name="Title 2">
            <a:extLst>
              <a:ext uri="{FF2B5EF4-FFF2-40B4-BE49-F238E27FC236}">
                <a16:creationId xmlns:a16="http://schemas.microsoft.com/office/drawing/2014/main" id="{F24F69A8-E05A-2742-A094-E319177D2DA2}"/>
              </a:ext>
            </a:extLst>
          </p:cNvPr>
          <p:cNvSpPr>
            <a:spLocks noGrp="1"/>
          </p:cNvSpPr>
          <p:nvPr>
            <p:ph type="title"/>
          </p:nvPr>
        </p:nvSpPr>
        <p:spPr/>
        <p:txBody>
          <a:bodyPr/>
          <a:lstStyle/>
          <a:p>
            <a:r>
              <a:rPr lang="en-US" dirty="0"/>
              <a:t>Inferring Graphs From Data</a:t>
            </a:r>
          </a:p>
        </p:txBody>
      </p:sp>
    </p:spTree>
    <p:extLst>
      <p:ext uri="{BB962C8B-B14F-4D97-AF65-F5344CB8AC3E}">
        <p14:creationId xmlns:p14="http://schemas.microsoft.com/office/powerpoint/2010/main" val="2976541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1C7F28F-C94C-4042-84D8-4BC2F207C7AD}" type="slidenum">
              <a:rPr lang="en-US" smtClean="0"/>
              <a:t>10</a:t>
            </a:fld>
            <a:endParaRPr lang="en-US" dirty="0"/>
          </a:p>
        </p:txBody>
      </p:sp>
      <p:sp>
        <p:nvSpPr>
          <p:cNvPr id="3" name="Title 2"/>
          <p:cNvSpPr>
            <a:spLocks noGrp="1"/>
          </p:cNvSpPr>
          <p:nvPr>
            <p:ph type="title"/>
          </p:nvPr>
        </p:nvSpPr>
        <p:spPr/>
        <p:txBody>
          <a:bodyPr>
            <a:normAutofit fontScale="90000"/>
          </a:bodyPr>
          <a:lstStyle/>
          <a:p>
            <a:r>
              <a:rPr lang="en-US" dirty="0"/>
              <a:t>Experimental Design w/ Inferred Graph </a:t>
            </a:r>
          </a:p>
        </p:txBody>
      </p:sp>
      <p:sp>
        <p:nvSpPr>
          <p:cNvPr id="4" name="Text Placeholder 3"/>
          <p:cNvSpPr>
            <a:spLocks noGrp="1"/>
          </p:cNvSpPr>
          <p:nvPr>
            <p:ph type="body" sz="quarter" idx="10"/>
          </p:nvPr>
        </p:nvSpPr>
        <p:spPr>
          <a:xfrm>
            <a:off x="304800" y="838200"/>
            <a:ext cx="5311287" cy="6229668"/>
          </a:xfrm>
        </p:spPr>
        <p:txBody>
          <a:bodyPr/>
          <a:lstStyle/>
          <a:p>
            <a:r>
              <a:rPr lang="en-US" sz="3200" dirty="0"/>
              <a:t>Measuring knowledge-transfer on instrumented populations</a:t>
            </a:r>
          </a:p>
          <a:p>
            <a:r>
              <a:rPr lang="en-US" sz="3200" dirty="0"/>
              <a:t>Trained birds (green), (inferred) interacting solvers (red)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462" y="897996"/>
            <a:ext cx="3713018" cy="2401858"/>
          </a:xfrm>
          <a:prstGeom prst="rect">
            <a:avLst/>
          </a:prstGeom>
        </p:spPr>
      </p:pic>
      <p:grpSp>
        <p:nvGrpSpPr>
          <p:cNvPr id="23" name="Group 22"/>
          <p:cNvGrpSpPr/>
          <p:nvPr/>
        </p:nvGrpSpPr>
        <p:grpSpPr>
          <a:xfrm>
            <a:off x="531175" y="3953034"/>
            <a:ext cx="9222425" cy="3879425"/>
            <a:chOff x="531175" y="3953034"/>
            <a:chExt cx="9222425" cy="3879425"/>
          </a:xfrm>
        </p:grpSpPr>
        <p:grpSp>
          <p:nvGrpSpPr>
            <p:cNvPr id="5" name="Group 4"/>
            <p:cNvGrpSpPr/>
            <p:nvPr/>
          </p:nvGrpSpPr>
          <p:grpSpPr>
            <a:xfrm>
              <a:off x="531175" y="3953034"/>
              <a:ext cx="9222425" cy="3879425"/>
              <a:chOff x="531175" y="3953034"/>
              <a:chExt cx="9222425" cy="3879425"/>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175" y="3995373"/>
                <a:ext cx="2849991" cy="27432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7541" y="3995373"/>
                <a:ext cx="2843317" cy="27432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7233" y="3953034"/>
                <a:ext cx="2843074" cy="2743200"/>
              </a:xfrm>
              <a:prstGeom prst="rect">
                <a:avLst/>
              </a:prstGeom>
            </p:spPr>
          </p:pic>
          <p:sp>
            <p:nvSpPr>
              <p:cNvPr id="11" name="TextBox 10"/>
              <p:cNvSpPr txBox="1"/>
              <p:nvPr/>
            </p:nvSpPr>
            <p:spPr>
              <a:xfrm>
                <a:off x="3381165" y="7186128"/>
                <a:ext cx="6372435" cy="646331"/>
              </a:xfrm>
              <a:prstGeom prst="rect">
                <a:avLst/>
              </a:prstGeom>
              <a:noFill/>
            </p:spPr>
            <p:txBody>
              <a:bodyPr wrap="square" rtlCol="0">
                <a:spAutoFit/>
              </a:bodyPr>
              <a:lstStyle/>
              <a:p>
                <a:r>
                  <a:rPr lang="en-US" dirty="0" err="1">
                    <a:latin typeface="Linux Libertine" panose="02000503000000000000" pitchFamily="2" charset="0"/>
                    <a:ea typeface="Linux Libertine" panose="02000503000000000000" pitchFamily="2" charset="0"/>
                    <a:cs typeface="Linux Libertine" panose="02000503000000000000" pitchFamily="2" charset="0"/>
                  </a:rPr>
                  <a:t>Aplin</a:t>
                </a:r>
                <a:r>
                  <a:rPr lang="en-US" dirty="0">
                    <a:latin typeface="Linux Libertine" panose="02000503000000000000" pitchFamily="2" charset="0"/>
                    <a:ea typeface="Linux Libertine" panose="02000503000000000000" pitchFamily="2" charset="0"/>
                    <a:cs typeface="Linux Libertine" panose="02000503000000000000" pitchFamily="2" charset="0"/>
                  </a:rPr>
                  <a:t>, L. et al. (2015). Experimentally induced innovations lead to persistent culture via conformity in wild birds. </a:t>
                </a:r>
                <a:r>
                  <a:rPr lang="en-US" i="1" dirty="0">
                    <a:latin typeface="Linux Libertine" panose="02000503000000000000" pitchFamily="2" charset="0"/>
                    <a:ea typeface="Linux Libertine" panose="02000503000000000000" pitchFamily="2" charset="0"/>
                    <a:cs typeface="Linux Libertine" panose="02000503000000000000" pitchFamily="2" charset="0"/>
                  </a:rPr>
                  <a:t>Nature.</a:t>
                </a:r>
                <a:endParaRPr lang="en-US" dirty="0">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7" name="Oval 6"/>
            <p:cNvSpPr/>
            <p:nvPr/>
          </p:nvSpPr>
          <p:spPr>
            <a:xfrm>
              <a:off x="2453322" y="5845688"/>
              <a:ext cx="186145" cy="15707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598880" y="6010335"/>
              <a:ext cx="186145" cy="15707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633596" y="4968636"/>
              <a:ext cx="186145" cy="15707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345624" y="5331457"/>
              <a:ext cx="186145" cy="15707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001473" y="4811557"/>
              <a:ext cx="186145" cy="15707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573248" y="4088302"/>
              <a:ext cx="186145" cy="15707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223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1C7F28F-C94C-4042-84D8-4BC2F207C7AD}" type="slidenum">
              <a:rPr lang="en-US" smtClean="0"/>
              <a:t>11</a:t>
            </a:fld>
            <a:endParaRPr lang="en-US" dirty="0"/>
          </a:p>
        </p:txBody>
      </p:sp>
      <p:sp>
        <p:nvSpPr>
          <p:cNvPr id="3" name="Title 2"/>
          <p:cNvSpPr>
            <a:spLocks noGrp="1"/>
          </p:cNvSpPr>
          <p:nvPr>
            <p:ph type="title"/>
          </p:nvPr>
        </p:nvSpPr>
        <p:spPr>
          <a:solidFill>
            <a:srgbClr val="031E39"/>
          </a:solidFill>
        </p:spPr>
        <p:txBody>
          <a:bodyPr>
            <a:noAutofit/>
          </a:bodyPr>
          <a:lstStyle/>
          <a:p>
            <a:r>
              <a:rPr lang="en-US" dirty="0"/>
              <a:t>A heavy end-to-end example</a:t>
            </a:r>
          </a:p>
        </p:txBody>
      </p:sp>
      <p:sp>
        <p:nvSpPr>
          <p:cNvPr id="4" name="Text Placeholder 3"/>
          <p:cNvSpPr>
            <a:spLocks noGrp="1"/>
          </p:cNvSpPr>
          <p:nvPr>
            <p:ph type="body" sz="quarter" idx="10"/>
          </p:nvPr>
        </p:nvSpPr>
        <p:spPr>
          <a:xfrm>
            <a:off x="304801" y="838200"/>
            <a:ext cx="9592234" cy="6229668"/>
          </a:xfrm>
        </p:spPr>
        <p:txBody>
          <a:bodyPr/>
          <a:lstStyle/>
          <a:p>
            <a:pPr fontAlgn="auto">
              <a:spcBef>
                <a:spcPts val="0"/>
              </a:spcBef>
              <a:spcAft>
                <a:spcPts val="0"/>
              </a:spcAft>
              <a:buClrTx/>
            </a:pPr>
            <a:r>
              <a:rPr lang="en-US" dirty="0"/>
              <a:t>Large-scale ensemble: evaluation of synthetic and experimentally-verified gene regulation</a:t>
            </a:r>
          </a:p>
          <a:p>
            <a:pPr fontAlgn="auto">
              <a:spcBef>
                <a:spcPts val="0"/>
              </a:spcBef>
              <a:spcAft>
                <a:spcPts val="0"/>
              </a:spcAft>
              <a:buClrTx/>
            </a:pPr>
            <a:r>
              <a:rPr lang="en-US" dirty="0"/>
              <a:t>To discover unknown regulation </a:t>
            </a:r>
            <a:r>
              <a:rPr lang="en-US" i="1" dirty="0"/>
              <a:t>candidates</a:t>
            </a:r>
          </a:p>
          <a:p>
            <a:pPr fontAlgn="auto">
              <a:spcBef>
                <a:spcPts val="0"/>
              </a:spcBef>
              <a:spcAft>
                <a:spcPts val="0"/>
              </a:spcAft>
              <a:buClrTx/>
            </a:pPr>
            <a:endParaRPr lang="en-US" i="1" dirty="0"/>
          </a:p>
          <a:p>
            <a:pPr marL="0" indent="0" fontAlgn="auto">
              <a:spcBef>
                <a:spcPts val="0"/>
              </a:spcBef>
              <a:spcAft>
                <a:spcPts val="0"/>
              </a:spcAft>
              <a:buClrTx/>
              <a:buNone/>
            </a:pPr>
            <a:r>
              <a:rPr lang="en-US" dirty="0"/>
              <a:t> </a:t>
            </a:r>
          </a:p>
        </p:txBody>
      </p:sp>
      <p:sp>
        <p:nvSpPr>
          <p:cNvPr id="12" name="TextBox 11"/>
          <p:cNvSpPr txBox="1"/>
          <p:nvPr/>
        </p:nvSpPr>
        <p:spPr>
          <a:xfrm>
            <a:off x="3020755" y="7021461"/>
            <a:ext cx="7037645" cy="646331"/>
          </a:xfrm>
          <a:prstGeom prst="rect">
            <a:avLst/>
          </a:prstGeom>
          <a:noFill/>
        </p:spPr>
        <p:txBody>
          <a:bodyPr wrap="square" rtlCol="0">
            <a:spAutoFit/>
          </a:bodyPr>
          <a:lstStyle/>
          <a:p>
            <a:r>
              <a:rPr lang="en-US" dirty="0" err="1">
                <a:latin typeface="Linux Libertine" panose="02000503000000000000" pitchFamily="2" charset="0"/>
                <a:ea typeface="Linux Libertine" panose="02000503000000000000" pitchFamily="2" charset="0"/>
                <a:cs typeface="Linux Libertine" panose="02000503000000000000" pitchFamily="2" charset="0"/>
              </a:rPr>
              <a:t>Marbach</a:t>
            </a:r>
            <a:r>
              <a:rPr lang="en-US" dirty="0">
                <a:latin typeface="Linux Libertine" panose="02000503000000000000" pitchFamily="2" charset="0"/>
                <a:ea typeface="Linux Libertine" panose="02000503000000000000" pitchFamily="2" charset="0"/>
                <a:cs typeface="Linux Libertine" panose="02000503000000000000" pitchFamily="2" charset="0"/>
              </a:rPr>
              <a:t>, D., et al. (2012). Wisdom of crowds for robust gene network inference. </a:t>
            </a:r>
            <a:r>
              <a:rPr lang="en-US" i="1" dirty="0">
                <a:latin typeface="Linux Libertine" panose="02000503000000000000" pitchFamily="2" charset="0"/>
                <a:ea typeface="Linux Libertine" panose="02000503000000000000" pitchFamily="2" charset="0"/>
                <a:cs typeface="Linux Libertine" panose="02000503000000000000" pitchFamily="2" charset="0"/>
              </a:rPr>
              <a:t>Nature methods</a:t>
            </a:r>
            <a:endParaRPr lang="en-US" dirty="0">
              <a:latin typeface="Linux Libertine" panose="02000503000000000000" pitchFamily="2" charset="0"/>
              <a:ea typeface="Linux Libertine" panose="02000503000000000000" pitchFamily="2" charset="0"/>
              <a:cs typeface="Linux Libertine" panose="02000503000000000000" pitchFamily="2" charset="0"/>
            </a:endParaRPr>
          </a:p>
        </p:txBody>
      </p:sp>
      <p:grpSp>
        <p:nvGrpSpPr>
          <p:cNvPr id="6" name="Group 5"/>
          <p:cNvGrpSpPr>
            <a:grpSpLocks noChangeAspect="1"/>
          </p:cNvGrpSpPr>
          <p:nvPr/>
        </p:nvGrpSpPr>
        <p:grpSpPr>
          <a:xfrm>
            <a:off x="7408540" y="2874693"/>
            <a:ext cx="2649860" cy="2802863"/>
            <a:chOff x="6756699" y="1141484"/>
            <a:chExt cx="2996604" cy="3186914"/>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6699" y="1141484"/>
              <a:ext cx="2765772" cy="2761758"/>
            </a:xfrm>
            <a:prstGeom prst="rect">
              <a:avLst/>
            </a:prstGeom>
          </p:spPr>
        </p:pic>
        <p:sp>
          <p:nvSpPr>
            <p:cNvPr id="5" name="TextBox 4"/>
            <p:cNvSpPr txBox="1"/>
            <p:nvPr/>
          </p:nvSpPr>
          <p:spPr>
            <a:xfrm>
              <a:off x="7847316" y="3704848"/>
              <a:ext cx="869149" cy="369332"/>
            </a:xfrm>
            <a:prstGeom prst="rect">
              <a:avLst/>
            </a:prstGeom>
            <a:noFill/>
          </p:spPr>
          <p:txBody>
            <a:bodyPr wrap="none" rtlCol="0">
              <a:spAutoFit/>
            </a:bodyPr>
            <a:lstStyle/>
            <a:p>
              <a:r>
                <a:rPr lang="en-US" dirty="0">
                  <a:latin typeface="Linux Libertine" charset="0"/>
                  <a:ea typeface="Linux Libertine" charset="0"/>
                  <a:cs typeface="Linux Libertine" charset="0"/>
                </a:rPr>
                <a:t>Sample</a:t>
              </a:r>
            </a:p>
          </p:txBody>
        </p:sp>
        <p:sp>
          <p:nvSpPr>
            <p:cNvPr id="10" name="TextBox 9"/>
            <p:cNvSpPr txBox="1"/>
            <p:nvPr/>
          </p:nvSpPr>
          <p:spPr>
            <a:xfrm>
              <a:off x="9291638" y="2331111"/>
              <a:ext cx="461665" cy="1997287"/>
            </a:xfrm>
            <a:prstGeom prst="rect">
              <a:avLst/>
            </a:prstGeom>
            <a:noFill/>
          </p:spPr>
          <p:txBody>
            <a:bodyPr vert="vert" wrap="square" rtlCol="0">
              <a:spAutoFit/>
            </a:bodyPr>
            <a:lstStyle/>
            <a:p>
              <a:r>
                <a:rPr lang="en-US" dirty="0">
                  <a:latin typeface="Linux Libertine" charset="0"/>
                  <a:ea typeface="Linux Libertine" charset="0"/>
                  <a:cs typeface="Linux Libertine" charset="0"/>
                </a:rPr>
                <a:t>Gene</a:t>
              </a:r>
            </a:p>
          </p:txBody>
        </p:sp>
      </p:grpSp>
      <p:pic>
        <p:nvPicPr>
          <p:cNvPr id="11" name="Picture 10">
            <a:extLst>
              <a:ext uri="{FF2B5EF4-FFF2-40B4-BE49-F238E27FC236}">
                <a16:creationId xmlns:a16="http://schemas.microsoft.com/office/drawing/2014/main" id="{80706710-1818-E543-87AF-A1DC6EDDB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164" y="2775940"/>
            <a:ext cx="9686175" cy="3627333"/>
          </a:xfrm>
          <a:prstGeom prst="rect">
            <a:avLst/>
          </a:prstGeom>
        </p:spPr>
      </p:pic>
    </p:spTree>
    <p:extLst>
      <p:ext uri="{BB962C8B-B14F-4D97-AF65-F5344CB8AC3E}">
        <p14:creationId xmlns:p14="http://schemas.microsoft.com/office/powerpoint/2010/main" val="123516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BB35D2-671B-1841-BF5F-0AEF8140AD61}"/>
              </a:ext>
            </a:extLst>
          </p:cNvPr>
          <p:cNvSpPr>
            <a:spLocks noGrp="1"/>
          </p:cNvSpPr>
          <p:nvPr>
            <p:ph type="sldNum" sz="quarter" idx="4"/>
          </p:nvPr>
        </p:nvSpPr>
        <p:spPr/>
        <p:txBody>
          <a:bodyPr/>
          <a:lstStyle/>
          <a:p>
            <a:fld id="{E1C7F28F-C94C-4042-84D8-4BC2F207C7AD}" type="slidenum">
              <a:rPr lang="en-US" smtClean="0"/>
              <a:t>12</a:t>
            </a:fld>
            <a:endParaRPr lang="en-US" dirty="0"/>
          </a:p>
        </p:txBody>
      </p:sp>
      <p:sp>
        <p:nvSpPr>
          <p:cNvPr id="3" name="Title 2">
            <a:extLst>
              <a:ext uri="{FF2B5EF4-FFF2-40B4-BE49-F238E27FC236}">
                <a16:creationId xmlns:a16="http://schemas.microsoft.com/office/drawing/2014/main" id="{BA80EAF6-D941-AC4B-9CDE-4A7CE5082337}"/>
              </a:ext>
            </a:extLst>
          </p:cNvPr>
          <p:cNvSpPr>
            <a:spLocks noGrp="1"/>
          </p:cNvSpPr>
          <p:nvPr>
            <p:ph type="title"/>
          </p:nvPr>
        </p:nvSpPr>
        <p:spPr/>
        <p:txBody>
          <a:bodyPr/>
          <a:lstStyle/>
          <a:p>
            <a:r>
              <a:rPr lang="en-US" dirty="0"/>
              <a:t>Consensus Network Evaluation</a:t>
            </a:r>
          </a:p>
        </p:txBody>
      </p:sp>
      <p:pic>
        <p:nvPicPr>
          <p:cNvPr id="7" name="Picture 6">
            <a:extLst>
              <a:ext uri="{FF2B5EF4-FFF2-40B4-BE49-F238E27FC236}">
                <a16:creationId xmlns:a16="http://schemas.microsoft.com/office/drawing/2014/main" id="{9ADD2CFC-5ADD-FA47-8819-3C27823F6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6690" y="638565"/>
            <a:ext cx="4134795" cy="6559713"/>
          </a:xfrm>
          <a:prstGeom prst="rect">
            <a:avLst/>
          </a:prstGeom>
        </p:spPr>
      </p:pic>
      <p:pic>
        <p:nvPicPr>
          <p:cNvPr id="9" name="Picture 8">
            <a:extLst>
              <a:ext uri="{FF2B5EF4-FFF2-40B4-BE49-F238E27FC236}">
                <a16:creationId xmlns:a16="http://schemas.microsoft.com/office/drawing/2014/main" id="{12B44B9E-776E-7B4F-B6D7-F172B4829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30019"/>
            <a:ext cx="4343400" cy="6368259"/>
          </a:xfrm>
          <a:prstGeom prst="rect">
            <a:avLst/>
          </a:prstGeom>
        </p:spPr>
      </p:pic>
    </p:spTree>
    <p:extLst>
      <p:ext uri="{BB962C8B-B14F-4D97-AF65-F5344CB8AC3E}">
        <p14:creationId xmlns:p14="http://schemas.microsoft.com/office/powerpoint/2010/main" val="147474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C6FF79-5B1A-7742-B93D-0238E057F5DD}"/>
              </a:ext>
            </a:extLst>
          </p:cNvPr>
          <p:cNvSpPr>
            <a:spLocks noGrp="1"/>
          </p:cNvSpPr>
          <p:nvPr>
            <p:ph type="sldNum" sz="quarter" idx="4"/>
          </p:nvPr>
        </p:nvSpPr>
        <p:spPr/>
        <p:txBody>
          <a:bodyPr/>
          <a:lstStyle/>
          <a:p>
            <a:fld id="{E1C7F28F-C94C-4042-84D8-4BC2F207C7AD}" type="slidenum">
              <a:rPr lang="en-US" smtClean="0"/>
              <a:t>13</a:t>
            </a:fld>
            <a:endParaRPr lang="en-US" dirty="0"/>
          </a:p>
        </p:txBody>
      </p:sp>
      <p:sp>
        <p:nvSpPr>
          <p:cNvPr id="3" name="Title 2">
            <a:extLst>
              <a:ext uri="{FF2B5EF4-FFF2-40B4-BE49-F238E27FC236}">
                <a16:creationId xmlns:a16="http://schemas.microsoft.com/office/drawing/2014/main" id="{A6D26154-2555-454B-966C-C4836EC37BE8}"/>
              </a:ext>
            </a:extLst>
          </p:cNvPr>
          <p:cNvSpPr>
            <a:spLocks noGrp="1"/>
          </p:cNvSpPr>
          <p:nvPr>
            <p:ph type="title"/>
          </p:nvPr>
        </p:nvSpPr>
        <p:spPr/>
        <p:txBody>
          <a:bodyPr/>
          <a:lstStyle/>
          <a:p>
            <a:r>
              <a:rPr lang="en-US" dirty="0"/>
              <a:t>Information Cascades</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D20C1CE7-F48F-9548-B9B3-64164DEDE94C}"/>
                  </a:ext>
                </a:extLst>
              </p:cNvPr>
              <p:cNvSpPr>
                <a:spLocks noGrp="1"/>
              </p:cNvSpPr>
              <p:nvPr>
                <p:ph type="body" sz="quarter" idx="10"/>
              </p:nvPr>
            </p:nvSpPr>
            <p:spPr/>
            <p:txBody>
              <a:bodyPr/>
              <a:lstStyle/>
              <a:p>
                <a:r>
                  <a:rPr lang="en-US" dirty="0"/>
                  <a:t>Reconstruct hidden network from </a:t>
                </a:r>
                <a:r>
                  <a:rPr lang="en-US" i="1" dirty="0"/>
                  <a:t>information arrival</a:t>
                </a:r>
                <a:r>
                  <a:rPr lang="en-US" dirty="0"/>
                  <a:t> at nodes</a:t>
                </a:r>
              </a:p>
              <a:p>
                <a:pPr lvl="1"/>
                <a:r>
                  <a:rPr lang="en-US" dirty="0"/>
                  <a:t>Parametric model: </a:t>
                </a:r>
                <a14:m>
                  <m:oMath xmlns:m="http://schemas.openxmlformats.org/officeDocument/2006/math">
                    <m:r>
                      <m:rPr>
                        <m:sty m:val="p"/>
                      </m:rPr>
                      <a:rPr lang="en-US" b="0" i="0" smtClean="0">
                        <a:latin typeface="Cambria Math" panose="02040503050406030204" pitchFamily="18" charset="0"/>
                      </a:rPr>
                      <m:t>P</m:t>
                    </m:r>
                    <m:d>
                      <m:dPr>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e>
                    </m:d>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𝑗</m:t>
                            </m:r>
                          </m:sub>
                        </m:sSub>
                        <m:r>
                          <a:rPr lang="en-US" b="0" i="1" smtClean="0">
                            <a:latin typeface="Cambria Math" panose="02040503050406030204" pitchFamily="18" charset="0"/>
                          </a:rPr>
                          <m:t>−</m:t>
                        </m:r>
                        <m:r>
                          <a:rPr lang="en-US" b="0" i="1" smtClean="0">
                            <a:latin typeface="Cambria Math" panose="02040503050406030204" pitchFamily="18" charset="0"/>
                          </a:rPr>
                          <m:t>𝑡</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a:t>, or </a:t>
                </a:r>
                <a14:m>
                  <m:oMath xmlns:m="http://schemas.openxmlformats.org/officeDocument/2006/math">
                    <m:r>
                      <m:rPr>
                        <m:sty m:val="p"/>
                      </m:rPr>
                      <a:rPr lang="en-US">
                        <a:latin typeface="Cambria Math" panose="02040503050406030204" pitchFamily="18" charset="0"/>
                      </a:rPr>
                      <m:t>P</m:t>
                    </m:r>
                    <m:d>
                      <m:dPr>
                        <m:endChr m:val="|"/>
                        <m:ctrlPr>
                          <a:rPr lang="en-US" i="1">
                            <a:latin typeface="Cambria Math" panose="02040503050406030204" pitchFamily="18" charset="0"/>
                          </a:rPr>
                        </m:ctrlPr>
                      </m:dPr>
                      <m:e>
                        <m:r>
                          <a:rPr lang="en-US" i="1">
                            <a:latin typeface="Cambria Math" panose="02040503050406030204" pitchFamily="18" charset="0"/>
                          </a:rPr>
                          <m:t>𝑇</m:t>
                        </m:r>
                      </m:e>
                    </m:d>
                    <m:r>
                      <a:rPr lang="en-US" i="1">
                        <a:latin typeface="Cambria Math" panose="02040503050406030204" pitchFamily="18" charset="0"/>
                      </a:rPr>
                      <m:t>𝐴</m:t>
                    </m:r>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oMath>
                </a14:m>
                <a:endParaRPr lang="en-US" dirty="0"/>
              </a:p>
              <a:p>
                <a:pPr marL="635176" indent="-571500"/>
                <a:r>
                  <a:rPr lang="en-US" dirty="0"/>
                  <a:t>Evaluate: Graph re-inference (induced arrival)</a:t>
                </a:r>
              </a:p>
              <a:p>
                <a:pPr lvl="1"/>
                <a:endParaRPr lang="en-US" dirty="0"/>
              </a:p>
            </p:txBody>
          </p:sp>
        </mc:Choice>
        <mc:Fallback xmlns="">
          <p:sp>
            <p:nvSpPr>
              <p:cNvPr id="4" name="Text Placeholder 3">
                <a:extLst>
                  <a:ext uri="{FF2B5EF4-FFF2-40B4-BE49-F238E27FC236}">
                    <a16:creationId xmlns:a16="http://schemas.microsoft.com/office/drawing/2014/main" id="{D20C1CE7-F48F-9548-B9B3-64164DEDE94C}"/>
                  </a:ext>
                </a:extLst>
              </p:cNvPr>
              <p:cNvSpPr>
                <a:spLocks noGrp="1" noRot="1" noChangeAspect="1" noMove="1" noResize="1" noEditPoints="1" noAdjustHandles="1" noChangeArrowheads="1" noChangeShapeType="1" noTextEdit="1"/>
              </p:cNvSpPr>
              <p:nvPr>
                <p:ph type="body" sz="quarter" idx="10"/>
              </p:nvPr>
            </p:nvSpPr>
            <p:spPr>
              <a:blipFill>
                <a:blip r:embed="rId2"/>
                <a:stretch>
                  <a:fillRect l="-1882" t="-1423" r="-1613"/>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68D7C436-6C49-C145-94BD-39A322729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704549"/>
            <a:ext cx="5384800" cy="3414119"/>
          </a:xfrm>
          <a:prstGeom prst="rect">
            <a:avLst/>
          </a:prstGeom>
        </p:spPr>
      </p:pic>
      <p:sp>
        <p:nvSpPr>
          <p:cNvPr id="9" name="Rectangle 8">
            <a:extLst>
              <a:ext uri="{FF2B5EF4-FFF2-40B4-BE49-F238E27FC236}">
                <a16:creationId xmlns:a16="http://schemas.microsoft.com/office/drawing/2014/main" id="{D4C884F6-002A-4048-BF73-A0F97A25EDB3}"/>
              </a:ext>
            </a:extLst>
          </p:cNvPr>
          <p:cNvSpPr/>
          <p:nvPr/>
        </p:nvSpPr>
        <p:spPr>
          <a:xfrm>
            <a:off x="3253740" y="7151469"/>
            <a:ext cx="7040880" cy="646331"/>
          </a:xfrm>
          <a:prstGeom prst="rect">
            <a:avLst/>
          </a:prstGeom>
        </p:spPr>
        <p:txBody>
          <a:bodyPr wrap="square">
            <a:spAutoFit/>
          </a:bodyPr>
          <a:lstStyle/>
          <a:p>
            <a:r>
              <a:rPr lang="en-US" dirty="0">
                <a:solidFill>
                  <a:srgbClr val="222222"/>
                </a:solidFill>
                <a:latin typeface="Arial" panose="020B0604020202020204" pitchFamily="34" charset="0"/>
              </a:rPr>
              <a:t>Gomez-Rodriguez, M. et al. (2010). Inferring networks of diffusion and influence. In </a:t>
            </a:r>
            <a:r>
              <a:rPr lang="en-US" i="1" dirty="0">
                <a:solidFill>
                  <a:srgbClr val="222222"/>
                </a:solidFill>
                <a:latin typeface="Arial" panose="020B0604020202020204" pitchFamily="34" charset="0"/>
              </a:rPr>
              <a:t>Proc. of the 16th ACM SIGKDD Conference</a:t>
            </a:r>
            <a:r>
              <a:rPr lang="en-US" dirty="0">
                <a:solidFill>
                  <a:srgbClr val="222222"/>
                </a:solidFill>
                <a:latin typeface="Arial" panose="020B0604020202020204" pitchFamily="34" charset="0"/>
              </a:rPr>
              <a:t>.</a:t>
            </a:r>
            <a:endParaRPr lang="en-US" dirty="0"/>
          </a:p>
        </p:txBody>
      </p:sp>
    </p:spTree>
    <p:extLst>
      <p:ext uri="{BB962C8B-B14F-4D97-AF65-F5344CB8AC3E}">
        <p14:creationId xmlns:p14="http://schemas.microsoft.com/office/powerpoint/2010/main" val="2247054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4D2CB1-BB59-9046-8F7C-CB0EAB2F7A44}"/>
              </a:ext>
            </a:extLst>
          </p:cNvPr>
          <p:cNvSpPr>
            <a:spLocks noGrp="1"/>
          </p:cNvSpPr>
          <p:nvPr>
            <p:ph type="sldNum" sz="quarter" idx="4"/>
          </p:nvPr>
        </p:nvSpPr>
        <p:spPr/>
        <p:txBody>
          <a:bodyPr/>
          <a:lstStyle/>
          <a:p>
            <a:fld id="{E1C7F28F-C94C-4042-84D8-4BC2F207C7AD}" type="slidenum">
              <a:rPr lang="en-US" smtClean="0"/>
              <a:t>14</a:t>
            </a:fld>
            <a:endParaRPr lang="en-US" dirty="0"/>
          </a:p>
        </p:txBody>
      </p:sp>
      <p:sp>
        <p:nvSpPr>
          <p:cNvPr id="3" name="Title 2">
            <a:extLst>
              <a:ext uri="{FF2B5EF4-FFF2-40B4-BE49-F238E27FC236}">
                <a16:creationId xmlns:a16="http://schemas.microsoft.com/office/drawing/2014/main" id="{A69E7575-57D4-C548-A297-191ADEAD1CC1}"/>
              </a:ext>
            </a:extLst>
          </p:cNvPr>
          <p:cNvSpPr>
            <a:spLocks noGrp="1"/>
          </p:cNvSpPr>
          <p:nvPr>
            <p:ph type="title"/>
          </p:nvPr>
        </p:nvSpPr>
        <p:spPr/>
        <p:txBody>
          <a:bodyPr/>
          <a:lstStyle/>
          <a:p>
            <a:r>
              <a:rPr lang="en-US" dirty="0"/>
              <a:t>Inferred Information Network</a:t>
            </a:r>
          </a:p>
        </p:txBody>
      </p:sp>
      <p:sp>
        <p:nvSpPr>
          <p:cNvPr id="4" name="Text Placeholder 3">
            <a:extLst>
              <a:ext uri="{FF2B5EF4-FFF2-40B4-BE49-F238E27FC236}">
                <a16:creationId xmlns:a16="http://schemas.microsoft.com/office/drawing/2014/main" id="{494AD4C9-CEAB-F742-B5B3-CB00CA175626}"/>
              </a:ext>
            </a:extLst>
          </p:cNvPr>
          <p:cNvSpPr>
            <a:spLocks noGrp="1"/>
          </p:cNvSpPr>
          <p:nvPr>
            <p:ph type="body" sz="quarter" idx="10"/>
          </p:nvPr>
        </p:nvSpPr>
        <p:spPr/>
        <p:txBody>
          <a:bodyPr/>
          <a:lstStyle/>
          <a:p>
            <a:pPr marL="0" indent="0">
              <a:buNone/>
            </a:pPr>
            <a:endParaRPr lang="en-US" dirty="0"/>
          </a:p>
        </p:txBody>
      </p:sp>
      <p:pic>
        <p:nvPicPr>
          <p:cNvPr id="5" name="Picture 4">
            <a:extLst>
              <a:ext uri="{FF2B5EF4-FFF2-40B4-BE49-F238E27FC236}">
                <a16:creationId xmlns:a16="http://schemas.microsoft.com/office/drawing/2014/main" id="{8001FE87-476C-414E-B156-79128199B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85" y="951041"/>
            <a:ext cx="9777029" cy="6116827"/>
          </a:xfrm>
          <a:prstGeom prst="rect">
            <a:avLst/>
          </a:prstGeom>
        </p:spPr>
      </p:pic>
    </p:spTree>
    <p:extLst>
      <p:ext uri="{BB962C8B-B14F-4D97-AF65-F5344CB8AC3E}">
        <p14:creationId xmlns:p14="http://schemas.microsoft.com/office/powerpoint/2010/main" val="2401754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1C7F28F-C94C-4042-84D8-4BC2F207C7AD}" type="slidenum">
              <a:rPr lang="en-US" smtClean="0"/>
              <a:t>15</a:t>
            </a:fld>
            <a:endParaRPr lang="en-US" dirty="0"/>
          </a:p>
        </p:txBody>
      </p:sp>
      <p:sp>
        <p:nvSpPr>
          <p:cNvPr id="3" name="Title 2"/>
          <p:cNvSpPr>
            <a:spLocks noGrp="1"/>
          </p:cNvSpPr>
          <p:nvPr>
            <p:ph type="title"/>
          </p:nvPr>
        </p:nvSpPr>
        <p:spPr/>
        <p:txBody>
          <a:bodyPr/>
          <a:lstStyle/>
          <a:p>
            <a:r>
              <a:rPr lang="en-US" dirty="0"/>
              <a:t>Task-focused Model Selection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346" y="892322"/>
            <a:ext cx="6261705" cy="2272587"/>
          </a:xfrm>
          <a:prstGeom prst="rect">
            <a:avLst/>
          </a:prstGeom>
        </p:spPr>
      </p:pic>
      <p:sp>
        <p:nvSpPr>
          <p:cNvPr id="18" name="Frame 17">
            <a:extLst>
              <a:ext uri="{FF2B5EF4-FFF2-40B4-BE49-F238E27FC236}">
                <a16:creationId xmlns:a16="http://schemas.microsoft.com/office/drawing/2014/main" id="{C46C9A31-5A0F-DC43-B841-8AA83466EDBE}"/>
              </a:ext>
            </a:extLst>
          </p:cNvPr>
          <p:cNvSpPr/>
          <p:nvPr/>
        </p:nvSpPr>
        <p:spPr>
          <a:xfrm>
            <a:off x="1898346" y="1371600"/>
            <a:ext cx="5950254" cy="533400"/>
          </a:xfrm>
          <a:prstGeom prst="frame">
            <a:avLst>
              <a:gd name="adj1" fmla="val 686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ame 18">
            <a:extLst>
              <a:ext uri="{FF2B5EF4-FFF2-40B4-BE49-F238E27FC236}">
                <a16:creationId xmlns:a16="http://schemas.microsoft.com/office/drawing/2014/main" id="{65CC962C-C891-BF41-A04E-8F69AAB85BB0}"/>
              </a:ext>
            </a:extLst>
          </p:cNvPr>
          <p:cNvSpPr/>
          <p:nvPr/>
        </p:nvSpPr>
        <p:spPr>
          <a:xfrm>
            <a:off x="1898346" y="1724322"/>
            <a:ext cx="5950254" cy="533400"/>
          </a:xfrm>
          <a:prstGeom prst="frame">
            <a:avLst>
              <a:gd name="adj1" fmla="val 686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ame 19">
            <a:extLst>
              <a:ext uri="{FF2B5EF4-FFF2-40B4-BE49-F238E27FC236}">
                <a16:creationId xmlns:a16="http://schemas.microsoft.com/office/drawing/2014/main" id="{0FDFFDD6-6EC0-B649-AEAA-E63C56528A84}"/>
              </a:ext>
            </a:extLst>
          </p:cNvPr>
          <p:cNvSpPr/>
          <p:nvPr/>
        </p:nvSpPr>
        <p:spPr>
          <a:xfrm>
            <a:off x="1898346" y="2343743"/>
            <a:ext cx="5950254" cy="846563"/>
          </a:xfrm>
          <a:prstGeom prst="frame">
            <a:avLst>
              <a:gd name="adj1" fmla="val 686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CBD91057-1B27-F945-BBBD-F862FA43472E}"/>
              </a:ext>
            </a:extLst>
          </p:cNvPr>
          <p:cNvPicPr>
            <a:picLocks noChangeAspect="1"/>
          </p:cNvPicPr>
          <p:nvPr/>
        </p:nvPicPr>
        <p:blipFill>
          <a:blip r:embed="rId4"/>
          <a:stretch>
            <a:fillRect/>
          </a:stretch>
        </p:blipFill>
        <p:spPr>
          <a:xfrm>
            <a:off x="228601" y="3300047"/>
            <a:ext cx="3124200" cy="4205653"/>
          </a:xfrm>
          <a:prstGeom prst="rect">
            <a:avLst/>
          </a:prstGeom>
        </p:spPr>
      </p:pic>
      <p:pic>
        <p:nvPicPr>
          <p:cNvPr id="22" name="Picture 21">
            <a:extLst>
              <a:ext uri="{FF2B5EF4-FFF2-40B4-BE49-F238E27FC236}">
                <a16:creationId xmlns:a16="http://schemas.microsoft.com/office/drawing/2014/main" id="{0EAB111C-A6B7-6B4E-901C-B289672C73B3}"/>
              </a:ext>
            </a:extLst>
          </p:cNvPr>
          <p:cNvPicPr>
            <a:picLocks noChangeAspect="1"/>
          </p:cNvPicPr>
          <p:nvPr/>
        </p:nvPicPr>
        <p:blipFill>
          <a:blip r:embed="rId5"/>
          <a:stretch>
            <a:fillRect/>
          </a:stretch>
        </p:blipFill>
        <p:spPr>
          <a:xfrm>
            <a:off x="3448857" y="3250930"/>
            <a:ext cx="3160687" cy="4254770"/>
          </a:xfrm>
          <a:prstGeom prst="rect">
            <a:avLst/>
          </a:prstGeom>
        </p:spPr>
      </p:pic>
      <p:pic>
        <p:nvPicPr>
          <p:cNvPr id="23" name="Picture 22">
            <a:extLst>
              <a:ext uri="{FF2B5EF4-FFF2-40B4-BE49-F238E27FC236}">
                <a16:creationId xmlns:a16="http://schemas.microsoft.com/office/drawing/2014/main" id="{AFC85B95-3656-FE4E-8DB9-F6931D295310}"/>
              </a:ext>
            </a:extLst>
          </p:cNvPr>
          <p:cNvPicPr>
            <a:picLocks noChangeAspect="1"/>
          </p:cNvPicPr>
          <p:nvPr/>
        </p:nvPicPr>
        <p:blipFill>
          <a:blip r:embed="rId6"/>
          <a:stretch>
            <a:fillRect/>
          </a:stretch>
        </p:blipFill>
        <p:spPr>
          <a:xfrm>
            <a:off x="6705601" y="3250930"/>
            <a:ext cx="3178988" cy="4366742"/>
          </a:xfrm>
          <a:prstGeom prst="rect">
            <a:avLst/>
          </a:prstGeom>
        </p:spPr>
      </p:pic>
    </p:spTree>
    <p:extLst>
      <p:ext uri="{BB962C8B-B14F-4D97-AF65-F5344CB8AC3E}">
        <p14:creationId xmlns:p14="http://schemas.microsoft.com/office/powerpoint/2010/main" val="408719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1C7F28F-C94C-4042-84D8-4BC2F207C7AD}" type="slidenum">
              <a:rPr lang="en-US" smtClean="0"/>
              <a:t>16</a:t>
            </a:fld>
            <a:endParaRPr lang="en-US" dirty="0"/>
          </a:p>
        </p:txBody>
      </p:sp>
      <p:sp>
        <p:nvSpPr>
          <p:cNvPr id="3" name="Title 2"/>
          <p:cNvSpPr>
            <a:spLocks noGrp="1"/>
          </p:cNvSpPr>
          <p:nvPr>
            <p:ph type="title"/>
          </p:nvPr>
        </p:nvSpPr>
        <p:spPr/>
        <p:txBody>
          <a:bodyPr/>
          <a:lstStyle/>
          <a:p>
            <a:r>
              <a:rPr lang="en-US" dirty="0"/>
              <a:t>Network Models</a:t>
            </a:r>
          </a:p>
        </p:txBody>
      </p:sp>
      <p:sp>
        <p:nvSpPr>
          <p:cNvPr id="4" name="Text Placeholder 3"/>
          <p:cNvSpPr>
            <a:spLocks noGrp="1"/>
          </p:cNvSpPr>
          <p:nvPr>
            <p:ph type="body" sz="quarter" idx="10"/>
          </p:nvPr>
        </p:nvSpPr>
        <p:spPr/>
        <p:txBody>
          <a:bodyPr/>
          <a:lstStyle/>
          <a:p>
            <a:r>
              <a:rPr lang="en-US" dirty="0"/>
              <a:t>k-nearest neighbor (KNN)</a:t>
            </a:r>
          </a:p>
          <a:p>
            <a:endParaRPr lang="en-US" dirty="0"/>
          </a:p>
          <a:p>
            <a:endParaRPr lang="en-US" dirty="0"/>
          </a:p>
          <a:p>
            <a:endParaRPr lang="en-US" dirty="0"/>
          </a:p>
          <a:p>
            <a:endParaRPr lang="en-US" dirty="0"/>
          </a:p>
          <a:p>
            <a:r>
              <a:rPr lang="en-US" dirty="0"/>
              <a:t>Threshold (TH)</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488" y="4865293"/>
            <a:ext cx="7015423" cy="23153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0592" y="1829459"/>
            <a:ext cx="7077214" cy="2222018"/>
          </a:xfrm>
          <a:prstGeom prst="rect">
            <a:avLst/>
          </a:prstGeom>
        </p:spPr>
      </p:pic>
    </p:spTree>
    <p:extLst>
      <p:ext uri="{BB962C8B-B14F-4D97-AF65-F5344CB8AC3E}">
        <p14:creationId xmlns:p14="http://schemas.microsoft.com/office/powerpoint/2010/main" val="129708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1C7F28F-C94C-4042-84D8-4BC2F207C7AD}" type="slidenum">
              <a:rPr lang="en-US" smtClean="0"/>
              <a:t>17</a:t>
            </a:fld>
            <a:endParaRPr lang="en-US" dirty="0"/>
          </a:p>
        </p:txBody>
      </p:sp>
      <p:sp>
        <p:nvSpPr>
          <p:cNvPr id="3" name="Title 2"/>
          <p:cNvSpPr>
            <a:spLocks noGrp="1"/>
          </p:cNvSpPr>
          <p:nvPr>
            <p:ph type="title"/>
          </p:nvPr>
        </p:nvSpPr>
        <p:spPr/>
        <p:txBody>
          <a:bodyPr/>
          <a:lstStyle/>
          <a:p>
            <a:r>
              <a:rPr lang="en-US" dirty="0"/>
              <a:t>Network Sampling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30" y="2133600"/>
            <a:ext cx="9797141" cy="3810000"/>
          </a:xfrm>
          <a:prstGeom prst="rect">
            <a:avLst/>
          </a:prstGeom>
        </p:spPr>
      </p:pic>
    </p:spTree>
    <p:extLst>
      <p:ext uri="{BB962C8B-B14F-4D97-AF65-F5344CB8AC3E}">
        <p14:creationId xmlns:p14="http://schemas.microsoft.com/office/powerpoint/2010/main" val="3498489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1C7F28F-C94C-4042-84D8-4BC2F207C7AD}" type="slidenum">
              <a:rPr lang="en-US" smtClean="0"/>
              <a:t>18</a:t>
            </a:fld>
            <a:endParaRPr lang="en-US" dirty="0"/>
          </a:p>
        </p:txBody>
      </p:sp>
      <p:sp>
        <p:nvSpPr>
          <p:cNvPr id="3" name="Title 2"/>
          <p:cNvSpPr>
            <a:spLocks noGrp="1"/>
          </p:cNvSpPr>
          <p:nvPr>
            <p:ph type="title"/>
          </p:nvPr>
        </p:nvSpPr>
        <p:spPr/>
        <p:txBody>
          <a:bodyPr/>
          <a:lstStyle/>
          <a:p>
            <a:r>
              <a:rPr lang="en-US" dirty="0"/>
              <a:t>Tasks</a:t>
            </a:r>
          </a:p>
        </p:txBody>
      </p:sp>
      <p:sp>
        <p:nvSpPr>
          <p:cNvPr id="4" name="Text Placeholder 3"/>
          <p:cNvSpPr>
            <a:spLocks noGrp="1"/>
          </p:cNvSpPr>
          <p:nvPr>
            <p:ph type="body" sz="quarter" idx="10"/>
          </p:nvPr>
        </p:nvSpPr>
        <p:spPr/>
        <p:txBody>
          <a:bodyPr/>
          <a:lstStyle/>
          <a:p>
            <a:r>
              <a:rPr lang="en-US" dirty="0"/>
              <a:t>Label prediction (CC)</a:t>
            </a:r>
          </a:p>
          <a:p>
            <a:endParaRPr lang="en-US" dirty="0"/>
          </a:p>
          <a:p>
            <a:endParaRPr lang="en-US" dirty="0"/>
          </a:p>
          <a:p>
            <a:endParaRPr lang="en-US" dirty="0"/>
          </a:p>
          <a:p>
            <a:endParaRPr lang="en-US" dirty="0"/>
          </a:p>
          <a:p>
            <a:r>
              <a:rPr lang="en-US" dirty="0"/>
              <a:t>Link prediction (LP)</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885" y="1529324"/>
            <a:ext cx="6634629" cy="266928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8789" y="4646333"/>
            <a:ext cx="6861249" cy="2760456"/>
          </a:xfrm>
          <a:prstGeom prst="rect">
            <a:avLst/>
          </a:prstGeom>
        </p:spPr>
      </p:pic>
      <p:sp>
        <p:nvSpPr>
          <p:cNvPr id="14" name="Frame 13"/>
          <p:cNvSpPr/>
          <p:nvPr/>
        </p:nvSpPr>
        <p:spPr>
          <a:xfrm>
            <a:off x="5194561" y="4925604"/>
            <a:ext cx="621792" cy="1828063"/>
          </a:xfrm>
          <a:prstGeom prst="frame">
            <a:avLst>
              <a:gd name="adj1" fmla="val 581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Arrow Connector 14"/>
          <p:cNvCxnSpPr/>
          <p:nvPr/>
        </p:nvCxnSpPr>
        <p:spPr>
          <a:xfrm flipV="1">
            <a:off x="5178407" y="6847277"/>
            <a:ext cx="372427" cy="436540"/>
          </a:xfrm>
          <a:prstGeom prst="straightConnector1">
            <a:avLst/>
          </a:prstGeom>
          <a:ln w="38100">
            <a:solidFill>
              <a:srgbClr val="C00000"/>
            </a:solidFill>
            <a:tailEnd type="arrow"/>
          </a:ln>
        </p:spPr>
        <p:style>
          <a:lnRef idx="1">
            <a:schemeClr val="accent2"/>
          </a:lnRef>
          <a:fillRef idx="0">
            <a:schemeClr val="accent2"/>
          </a:fillRef>
          <a:effectRef idx="0">
            <a:schemeClr val="accent2"/>
          </a:effectRef>
          <a:fontRef idx="minor">
            <a:schemeClr val="tx1"/>
          </a:fontRef>
        </p:style>
      </p:cxnSp>
      <p:sp>
        <p:nvSpPr>
          <p:cNvPr id="16" name="TextBox 15"/>
          <p:cNvSpPr txBox="1"/>
          <p:nvPr/>
        </p:nvSpPr>
        <p:spPr>
          <a:xfrm>
            <a:off x="3390122" y="7208908"/>
            <a:ext cx="3147823" cy="461665"/>
          </a:xfrm>
          <a:prstGeom prst="rect">
            <a:avLst/>
          </a:prstGeom>
          <a:noFill/>
        </p:spPr>
        <p:txBody>
          <a:bodyPr wrap="square" rtlCol="0">
            <a:spAutoFit/>
          </a:bodyPr>
          <a:lstStyle/>
          <a:p>
            <a:pPr algn="ctr"/>
            <a:r>
              <a:rPr lang="en-US" sz="2400" dirty="0">
                <a:ln>
                  <a:solidFill>
                    <a:srgbClr val="C00000"/>
                  </a:solidFill>
                </a:ln>
                <a:solidFill>
                  <a:srgbClr val="C00000"/>
                </a:solidFill>
                <a:latin typeface="Linux Libertine" charset="0"/>
                <a:ea typeface="Linux Libertine" charset="0"/>
                <a:cs typeface="Linux Libertine" charset="0"/>
              </a:rPr>
              <a:t>Edge features</a:t>
            </a:r>
          </a:p>
        </p:txBody>
      </p:sp>
      <p:cxnSp>
        <p:nvCxnSpPr>
          <p:cNvPr id="19" name="Straight Arrow Connector 18"/>
          <p:cNvCxnSpPr/>
          <p:nvPr/>
        </p:nvCxnSpPr>
        <p:spPr>
          <a:xfrm flipV="1">
            <a:off x="6836093" y="6847277"/>
            <a:ext cx="372427" cy="436540"/>
          </a:xfrm>
          <a:prstGeom prst="straightConnector1">
            <a:avLst/>
          </a:prstGeom>
          <a:ln w="38100">
            <a:solidFill>
              <a:srgbClr val="C00000"/>
            </a:solidFill>
            <a:tailEnd type="arrow"/>
          </a:ln>
        </p:spPr>
        <p:style>
          <a:lnRef idx="1">
            <a:schemeClr val="accent2"/>
          </a:lnRef>
          <a:fillRef idx="0">
            <a:schemeClr val="accent2"/>
          </a:fillRef>
          <a:effectRef idx="0">
            <a:schemeClr val="accent2"/>
          </a:effectRef>
          <a:fontRef idx="minor">
            <a:schemeClr val="tx1"/>
          </a:fontRef>
        </p:style>
      </p:cxnSp>
      <p:sp>
        <p:nvSpPr>
          <p:cNvPr id="20" name="TextBox 19"/>
          <p:cNvSpPr txBox="1"/>
          <p:nvPr/>
        </p:nvSpPr>
        <p:spPr>
          <a:xfrm>
            <a:off x="4996910" y="7203159"/>
            <a:ext cx="3147823" cy="461665"/>
          </a:xfrm>
          <a:prstGeom prst="rect">
            <a:avLst/>
          </a:prstGeom>
          <a:noFill/>
        </p:spPr>
        <p:txBody>
          <a:bodyPr wrap="square" rtlCol="0">
            <a:spAutoFit/>
          </a:bodyPr>
          <a:lstStyle/>
          <a:p>
            <a:pPr algn="ctr"/>
            <a:r>
              <a:rPr lang="en-US" sz="2400" dirty="0">
                <a:ln>
                  <a:solidFill>
                    <a:srgbClr val="C00000"/>
                  </a:solidFill>
                </a:ln>
                <a:solidFill>
                  <a:srgbClr val="C00000"/>
                </a:solidFill>
                <a:latin typeface="Linux Libertine" charset="0"/>
                <a:ea typeface="Linux Libertine" charset="0"/>
                <a:cs typeface="Linux Libertine" charset="0"/>
              </a:rPr>
              <a:t>Non-edge features</a:t>
            </a:r>
          </a:p>
        </p:txBody>
      </p:sp>
      <p:sp>
        <p:nvSpPr>
          <p:cNvPr id="17" name="Frame 16"/>
          <p:cNvSpPr/>
          <p:nvPr/>
        </p:nvSpPr>
        <p:spPr>
          <a:xfrm>
            <a:off x="6836093" y="4925604"/>
            <a:ext cx="621792" cy="1828063"/>
          </a:xfrm>
          <a:prstGeom prst="frame">
            <a:avLst>
              <a:gd name="adj1" fmla="val 581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75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p:bldP spid="16" grpId="1"/>
      <p:bldP spid="20"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1C7F28F-C94C-4042-84D8-4BC2F207C7AD}" type="slidenum">
              <a:rPr lang="en-US" smtClean="0"/>
              <a:t>19</a:t>
            </a:fld>
            <a:endParaRPr lang="en-US" dirty="0"/>
          </a:p>
        </p:txBody>
      </p:sp>
      <p:sp>
        <p:nvSpPr>
          <p:cNvPr id="3" name="Title 2"/>
          <p:cNvSpPr>
            <a:spLocks noGrp="1"/>
          </p:cNvSpPr>
          <p:nvPr>
            <p:ph type="title"/>
          </p:nvPr>
        </p:nvSpPr>
        <p:spPr/>
        <p:txBody>
          <a:bodyPr/>
          <a:lstStyle/>
          <a:p>
            <a:r>
              <a:rPr lang="en-US" dirty="0"/>
              <a:t>Datasets</a:t>
            </a:r>
          </a:p>
        </p:txBody>
      </p:sp>
      <p:sp>
        <p:nvSpPr>
          <p:cNvPr id="4" name="Text Placeholder 3"/>
          <p:cNvSpPr>
            <a:spLocks noGrp="1"/>
          </p:cNvSpPr>
          <p:nvPr>
            <p:ph type="body" sz="quarter" idx="10"/>
          </p:nvPr>
        </p:nvSpPr>
        <p:spPr/>
        <p:txBody>
          <a:bodyPr>
            <a:normAutofit/>
          </a:bodyPr>
          <a:lstStyle/>
          <a:p>
            <a:endParaRPr lang="en-US" dirty="0"/>
          </a:p>
          <a:p>
            <a:endParaRPr lang="en-US" dirty="0"/>
          </a:p>
          <a:p>
            <a:endParaRPr lang="en-US" dirty="0"/>
          </a:p>
          <a:p>
            <a:endParaRPr lang="en-US" dirty="0"/>
          </a:p>
          <a:p>
            <a:pPr marL="0" indent="0">
              <a:buNone/>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 y="1779155"/>
            <a:ext cx="10053781" cy="1795318"/>
          </a:xfrm>
          <a:prstGeom prst="rect">
            <a:avLst/>
          </a:prstGeom>
        </p:spPr>
      </p:pic>
    </p:spTree>
    <p:extLst>
      <p:ext uri="{BB962C8B-B14F-4D97-AF65-F5344CB8AC3E}">
        <p14:creationId xmlns:p14="http://schemas.microsoft.com/office/powerpoint/2010/main" val="904704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AAD376-864C-6E4A-89E4-38C1C72B5CD9}"/>
              </a:ext>
            </a:extLst>
          </p:cNvPr>
          <p:cNvSpPr>
            <a:spLocks noGrp="1"/>
          </p:cNvSpPr>
          <p:nvPr>
            <p:ph type="sldNum" sz="quarter" idx="4"/>
          </p:nvPr>
        </p:nvSpPr>
        <p:spPr/>
        <p:txBody>
          <a:bodyPr/>
          <a:lstStyle/>
          <a:p>
            <a:fld id="{E1C7F28F-C94C-4042-84D8-4BC2F207C7AD}" type="slidenum">
              <a:rPr lang="en-US" smtClean="0"/>
              <a:t>2</a:t>
            </a:fld>
            <a:endParaRPr lang="en-US" dirty="0"/>
          </a:p>
        </p:txBody>
      </p:sp>
      <p:sp>
        <p:nvSpPr>
          <p:cNvPr id="3" name="Title 2">
            <a:extLst>
              <a:ext uri="{FF2B5EF4-FFF2-40B4-BE49-F238E27FC236}">
                <a16:creationId xmlns:a16="http://schemas.microsoft.com/office/drawing/2014/main" id="{09081190-320A-E245-A904-EA3969342218}"/>
              </a:ext>
            </a:extLst>
          </p:cNvPr>
          <p:cNvSpPr>
            <a:spLocks noGrp="1"/>
          </p:cNvSpPr>
          <p:nvPr>
            <p:ph type="title"/>
          </p:nvPr>
        </p:nvSpPr>
        <p:spPr/>
        <p:txBody>
          <a:bodyPr/>
          <a:lstStyle/>
          <a:p>
            <a:r>
              <a:rPr lang="en-US" dirty="0"/>
              <a:t>“Why?” : Problem Scope</a:t>
            </a:r>
          </a:p>
        </p:txBody>
      </p:sp>
      <p:sp>
        <p:nvSpPr>
          <p:cNvPr id="4" name="Text Placeholder 3">
            <a:extLst>
              <a:ext uri="{FF2B5EF4-FFF2-40B4-BE49-F238E27FC236}">
                <a16:creationId xmlns:a16="http://schemas.microsoft.com/office/drawing/2014/main" id="{2627EB1B-6873-4344-96AD-7D4004B8E331}"/>
              </a:ext>
            </a:extLst>
          </p:cNvPr>
          <p:cNvSpPr>
            <a:spLocks noGrp="1"/>
          </p:cNvSpPr>
          <p:nvPr>
            <p:ph type="body" sz="quarter" idx="10"/>
          </p:nvPr>
        </p:nvSpPr>
        <p:spPr>
          <a:xfrm>
            <a:off x="304800" y="838200"/>
            <a:ext cx="9448800" cy="6229668"/>
          </a:xfrm>
        </p:spPr>
        <p:txBody>
          <a:bodyPr/>
          <a:lstStyle/>
          <a:p>
            <a:r>
              <a:rPr lang="en-US" sz="2800" dirty="0"/>
              <a:t>Thresholding, rule-based</a:t>
            </a:r>
          </a:p>
          <a:p>
            <a:pPr lvl="1"/>
            <a:r>
              <a:rPr lang="en-US" sz="2800" dirty="0"/>
              <a:t> “An edge exists if more than…”</a:t>
            </a:r>
          </a:p>
          <a:p>
            <a:r>
              <a:rPr lang="en-US" sz="2800" dirty="0"/>
              <a:t>Temporal data</a:t>
            </a:r>
          </a:p>
          <a:p>
            <a:pPr lvl="1"/>
            <a:r>
              <a:rPr lang="en-US" sz="2800" dirty="0"/>
              <a:t>Sampling </a:t>
            </a:r>
            <a:r>
              <a:rPr lang="en-US" sz="2800" i="1" dirty="0"/>
              <a:t>rate</a:t>
            </a:r>
            <a:r>
              <a:rPr lang="en-US" sz="2800" dirty="0"/>
              <a:t> and historical window</a:t>
            </a:r>
          </a:p>
          <a:p>
            <a:r>
              <a:rPr lang="en-US" sz="2800" dirty="0"/>
              <a:t>Multi-relational, multi-modal data</a:t>
            </a:r>
          </a:p>
          <a:p>
            <a:pPr lvl="1"/>
            <a:r>
              <a:rPr lang="en-US" sz="2800" dirty="0"/>
              <a:t>User-product purchases/product co-view graphs</a:t>
            </a:r>
          </a:p>
          <a:p>
            <a:pPr lvl="1"/>
            <a:r>
              <a:rPr lang="en-US" sz="2800" dirty="0"/>
              <a:t>User message-graph/user friendship graph</a:t>
            </a:r>
          </a:p>
          <a:p>
            <a:r>
              <a:rPr lang="en-US" sz="2800" dirty="0"/>
              <a:t>Missing Nodes or Interactions: </a:t>
            </a:r>
          </a:p>
          <a:p>
            <a:pPr lvl="1"/>
            <a:r>
              <a:rPr lang="en-US" sz="2800" dirty="0"/>
              <a:t>Network completion problems</a:t>
            </a:r>
          </a:p>
          <a:p>
            <a:r>
              <a:rPr lang="en-US" sz="2800" dirty="0"/>
              <a:t>Appropriate ML on our graph</a:t>
            </a:r>
          </a:p>
          <a:p>
            <a:pPr lvl="1"/>
            <a:r>
              <a:rPr lang="en-US" sz="2800" dirty="0"/>
              <a:t>Is our ML robust to graph samples/all the above</a:t>
            </a:r>
          </a:p>
        </p:txBody>
      </p:sp>
      <p:grpSp>
        <p:nvGrpSpPr>
          <p:cNvPr id="5" name="Group 4">
            <a:extLst>
              <a:ext uri="{FF2B5EF4-FFF2-40B4-BE49-F238E27FC236}">
                <a16:creationId xmlns:a16="http://schemas.microsoft.com/office/drawing/2014/main" id="{E73EF003-0CE7-4F41-85C0-632E8BC32B5B}"/>
              </a:ext>
            </a:extLst>
          </p:cNvPr>
          <p:cNvGrpSpPr/>
          <p:nvPr/>
        </p:nvGrpSpPr>
        <p:grpSpPr>
          <a:xfrm>
            <a:off x="-294641" y="6641423"/>
            <a:ext cx="10647681" cy="731245"/>
            <a:chOff x="-294642" y="6077462"/>
            <a:chExt cx="10647681" cy="731245"/>
          </a:xfrm>
        </p:grpSpPr>
        <p:sp>
          <p:nvSpPr>
            <p:cNvPr id="6" name="Rectangle 5">
              <a:extLst>
                <a:ext uri="{FF2B5EF4-FFF2-40B4-BE49-F238E27FC236}">
                  <a16:creationId xmlns:a16="http://schemas.microsoft.com/office/drawing/2014/main" id="{6C0DF26A-5738-4A46-B23E-C2CE3A778116}"/>
                </a:ext>
              </a:extLst>
            </p:cNvPr>
            <p:cNvSpPr/>
            <p:nvPr/>
          </p:nvSpPr>
          <p:spPr>
            <a:xfrm>
              <a:off x="-294642" y="6077462"/>
              <a:ext cx="10647681" cy="731245"/>
            </a:xfrm>
            <a:prstGeom prst="rect">
              <a:avLst/>
            </a:prstGeom>
            <a:solidFill>
              <a:srgbClr val="031E3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TextBox 6">
              <a:extLst>
                <a:ext uri="{FF2B5EF4-FFF2-40B4-BE49-F238E27FC236}">
                  <a16:creationId xmlns:a16="http://schemas.microsoft.com/office/drawing/2014/main" id="{04B5D542-1FAB-E84D-8F6F-AF38F6D932DA}"/>
                </a:ext>
              </a:extLst>
            </p:cNvPr>
            <p:cNvSpPr txBox="1"/>
            <p:nvPr/>
          </p:nvSpPr>
          <p:spPr>
            <a:xfrm>
              <a:off x="526212" y="6150696"/>
              <a:ext cx="9005992" cy="584775"/>
            </a:xfrm>
            <a:prstGeom prst="rect">
              <a:avLst/>
            </a:prstGeom>
            <a:noFill/>
          </p:spPr>
          <p:txBody>
            <a:bodyPr wrap="none" rtlCol="0">
              <a:spAutoFit/>
            </a:bodyPr>
            <a:lstStyle/>
            <a:p>
              <a:pPr algn="ctr"/>
              <a:r>
                <a:rPr lang="en-US" sz="3200" b="1" dirty="0">
                  <a:solidFill>
                    <a:schemeClr val="bg1"/>
                  </a:solidFill>
                  <a:latin typeface="Linux Libertine" charset="0"/>
                  <a:ea typeface="Linux Libertine" charset="0"/>
                  <a:cs typeface="Linux Libertine" charset="0"/>
                </a:rPr>
                <a:t>Aim: end-to-end learning from underlying data</a:t>
              </a:r>
            </a:p>
          </p:txBody>
        </p:sp>
      </p:grpSp>
    </p:spTree>
    <p:extLst>
      <p:ext uri="{BB962C8B-B14F-4D97-AF65-F5344CB8AC3E}">
        <p14:creationId xmlns:p14="http://schemas.microsoft.com/office/powerpoint/2010/main" val="163894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1C7F28F-C94C-4042-84D8-4BC2F207C7AD}" type="slidenum">
              <a:rPr lang="en-US" smtClean="0"/>
              <a:t>20</a:t>
            </a:fld>
            <a:endParaRPr lang="en-US" dirty="0"/>
          </a:p>
        </p:txBody>
      </p:sp>
      <p:sp>
        <p:nvSpPr>
          <p:cNvPr id="3" name="Title 2"/>
          <p:cNvSpPr>
            <a:spLocks noGrp="1"/>
          </p:cNvSpPr>
          <p:nvPr>
            <p:ph type="title"/>
          </p:nvPr>
        </p:nvSpPr>
        <p:spPr/>
        <p:txBody>
          <a:bodyPr/>
          <a:lstStyle/>
          <a:p>
            <a:r>
              <a:rPr lang="en-US" dirty="0"/>
              <a:t>Precision and Rank Consistency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061" y="909289"/>
            <a:ext cx="5762279" cy="5762279"/>
          </a:xfrm>
          <a:prstGeom prst="rect">
            <a:avLst/>
          </a:prstGeom>
        </p:spPr>
      </p:pic>
      <p:sp>
        <p:nvSpPr>
          <p:cNvPr id="13" name="TextBox 12"/>
          <p:cNvSpPr txBox="1"/>
          <p:nvPr/>
        </p:nvSpPr>
        <p:spPr>
          <a:xfrm>
            <a:off x="3093669" y="6633977"/>
            <a:ext cx="2240429" cy="830997"/>
          </a:xfrm>
          <a:prstGeom prst="rect">
            <a:avLst/>
          </a:prstGeom>
          <a:noFill/>
        </p:spPr>
        <p:txBody>
          <a:bodyPr wrap="square" rtlCol="0">
            <a:spAutoFit/>
          </a:bodyPr>
          <a:lstStyle/>
          <a:p>
            <a:pPr algn="ctr"/>
            <a:r>
              <a:rPr lang="en-US" sz="2400" dirty="0">
                <a:ln>
                  <a:solidFill>
                    <a:srgbClr val="C00000"/>
                  </a:solidFill>
                </a:ln>
                <a:solidFill>
                  <a:srgbClr val="C00000"/>
                </a:solidFill>
                <a:latin typeface="Linux Libertine" charset="0"/>
                <a:ea typeface="Linux Libertine" charset="0"/>
                <a:cs typeface="Linux Libertine" charset="0"/>
              </a:rPr>
              <a:t>Mean precision</a:t>
            </a:r>
            <a:br>
              <a:rPr lang="en-US" sz="2400" dirty="0">
                <a:ln>
                  <a:solidFill>
                    <a:srgbClr val="C00000"/>
                  </a:solidFill>
                </a:ln>
                <a:solidFill>
                  <a:srgbClr val="C00000"/>
                </a:solidFill>
                <a:latin typeface="Linux Libertine" charset="0"/>
                <a:ea typeface="Linux Libertine" charset="0"/>
                <a:cs typeface="Linux Libertine" charset="0"/>
              </a:rPr>
            </a:br>
            <a:r>
              <a:rPr lang="en-US" sz="2400" dirty="0">
                <a:ln>
                  <a:solidFill>
                    <a:srgbClr val="C00000"/>
                  </a:solidFill>
                </a:ln>
                <a:solidFill>
                  <a:srgbClr val="C00000"/>
                </a:solidFill>
                <a:latin typeface="Linux Libertine" charset="0"/>
                <a:ea typeface="Linux Libertine" charset="0"/>
                <a:cs typeface="Linux Libertine" charset="0"/>
              </a:rPr>
              <a:t>top-10 models</a:t>
            </a:r>
          </a:p>
        </p:txBody>
      </p:sp>
      <p:sp>
        <p:nvSpPr>
          <p:cNvPr id="17" name="TextBox 16"/>
          <p:cNvSpPr txBox="1"/>
          <p:nvPr/>
        </p:nvSpPr>
        <p:spPr>
          <a:xfrm>
            <a:off x="4554314" y="6652773"/>
            <a:ext cx="2697104" cy="830997"/>
          </a:xfrm>
          <a:prstGeom prst="rect">
            <a:avLst/>
          </a:prstGeom>
          <a:noFill/>
        </p:spPr>
        <p:txBody>
          <a:bodyPr wrap="square" rtlCol="0">
            <a:spAutoFit/>
          </a:bodyPr>
          <a:lstStyle/>
          <a:p>
            <a:pPr algn="ctr"/>
            <a:r>
              <a:rPr lang="en-US" sz="2400" dirty="0">
                <a:ln>
                  <a:solidFill>
                    <a:srgbClr val="C00000"/>
                  </a:solidFill>
                </a:ln>
                <a:solidFill>
                  <a:srgbClr val="C00000"/>
                </a:solidFill>
                <a:latin typeface="Linux Libertine" charset="0"/>
                <a:ea typeface="Linux Libertine" charset="0"/>
                <a:cs typeface="Linux Libertine" charset="0"/>
              </a:rPr>
              <a:t>Consistent models</a:t>
            </a:r>
            <a:endParaRPr lang="en-US" sz="2400" b="1" dirty="0">
              <a:ln>
                <a:solidFill>
                  <a:srgbClr val="C00000"/>
                </a:solidFill>
              </a:ln>
              <a:solidFill>
                <a:srgbClr val="C00000"/>
              </a:solidFill>
              <a:latin typeface="Linux Libertine" charset="0"/>
              <a:ea typeface="Linux Libertine" charset="0"/>
              <a:cs typeface="Linux Libertine" charset="0"/>
            </a:endParaRPr>
          </a:p>
          <a:p>
            <a:pPr algn="ctr"/>
            <a:r>
              <a:rPr lang="en-US" sz="2400" b="1" dirty="0">
                <a:ln>
                  <a:solidFill>
                    <a:srgbClr val="C00000"/>
                  </a:solidFill>
                </a:ln>
                <a:solidFill>
                  <a:srgbClr val="C00000"/>
                </a:solidFill>
                <a:latin typeface="Linux Libertine" charset="0"/>
                <a:ea typeface="Linux Libertine" charset="0"/>
                <a:cs typeface="Linux Libertine" charset="0"/>
              </a:rPr>
              <a:t>(Bold)</a:t>
            </a:r>
            <a:endParaRPr lang="en-US" sz="2400" dirty="0">
              <a:ln>
                <a:solidFill>
                  <a:srgbClr val="C00000"/>
                </a:solidFill>
              </a:ln>
              <a:solidFill>
                <a:srgbClr val="C00000"/>
              </a:solidFill>
              <a:latin typeface="Linux Libertine" charset="0"/>
              <a:ea typeface="Linux Libertine" charset="0"/>
              <a:cs typeface="Linux Libertine" charset="0"/>
            </a:endParaRPr>
          </a:p>
        </p:txBody>
      </p:sp>
      <p:sp>
        <p:nvSpPr>
          <p:cNvPr id="18" name="TextBox 17"/>
          <p:cNvSpPr txBox="1"/>
          <p:nvPr/>
        </p:nvSpPr>
        <p:spPr>
          <a:xfrm>
            <a:off x="5799134" y="6656821"/>
            <a:ext cx="2599809" cy="830997"/>
          </a:xfrm>
          <a:prstGeom prst="rect">
            <a:avLst/>
          </a:prstGeom>
          <a:noFill/>
        </p:spPr>
        <p:txBody>
          <a:bodyPr wrap="square" rtlCol="0">
            <a:spAutoFit/>
          </a:bodyPr>
          <a:lstStyle/>
          <a:p>
            <a:pPr algn="ctr"/>
            <a:r>
              <a:rPr lang="en-US" sz="2400" dirty="0">
                <a:ln>
                  <a:solidFill>
                    <a:srgbClr val="C00000"/>
                  </a:solidFill>
                </a:ln>
                <a:solidFill>
                  <a:srgbClr val="C00000"/>
                </a:solidFill>
                <a:latin typeface="Linux Libertine" charset="0"/>
                <a:ea typeface="Linux Libertine" charset="0"/>
                <a:cs typeface="Linux Libertine" charset="0"/>
              </a:rPr>
              <a:t>Consistent ranking</a:t>
            </a:r>
          </a:p>
          <a:p>
            <a:pPr algn="ctr"/>
            <a:r>
              <a:rPr lang="en-US" sz="2400" b="1" dirty="0">
                <a:ln>
                  <a:solidFill>
                    <a:srgbClr val="C00000"/>
                  </a:solidFill>
                </a:ln>
                <a:solidFill>
                  <a:srgbClr val="C00000"/>
                </a:solidFill>
                <a:latin typeface="Linux Libertine" charset="0"/>
                <a:ea typeface="Linux Libertine" charset="0"/>
                <a:cs typeface="Linux Libertine" charset="0"/>
              </a:rPr>
              <a:t>(Bold)</a:t>
            </a:r>
          </a:p>
        </p:txBody>
      </p:sp>
      <p:sp>
        <p:nvSpPr>
          <p:cNvPr id="25" name="Frame 24"/>
          <p:cNvSpPr/>
          <p:nvPr/>
        </p:nvSpPr>
        <p:spPr>
          <a:xfrm>
            <a:off x="3815606" y="1274618"/>
            <a:ext cx="796556" cy="5396950"/>
          </a:xfrm>
          <a:prstGeom prst="frame">
            <a:avLst>
              <a:gd name="adj1" fmla="val 581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Frame 25"/>
          <p:cNvSpPr/>
          <p:nvPr/>
        </p:nvSpPr>
        <p:spPr>
          <a:xfrm>
            <a:off x="4660097" y="1274618"/>
            <a:ext cx="796556" cy="5396950"/>
          </a:xfrm>
          <a:prstGeom prst="frame">
            <a:avLst>
              <a:gd name="adj1" fmla="val 581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3938160" y="6633977"/>
            <a:ext cx="2240429" cy="830997"/>
          </a:xfrm>
          <a:prstGeom prst="rect">
            <a:avLst/>
          </a:prstGeom>
          <a:noFill/>
        </p:spPr>
        <p:txBody>
          <a:bodyPr wrap="square" rtlCol="0">
            <a:spAutoFit/>
          </a:bodyPr>
          <a:lstStyle/>
          <a:p>
            <a:pPr algn="ctr"/>
            <a:r>
              <a:rPr lang="en-US" sz="2400" dirty="0">
                <a:ln>
                  <a:solidFill>
                    <a:srgbClr val="C00000"/>
                  </a:solidFill>
                </a:ln>
                <a:solidFill>
                  <a:srgbClr val="C00000"/>
                </a:solidFill>
                <a:latin typeface="Linux Libertine" charset="0"/>
                <a:ea typeface="Linux Libertine" charset="0"/>
                <a:cs typeface="Linux Libertine" charset="0"/>
              </a:rPr>
              <a:t>Precision</a:t>
            </a:r>
            <a:br>
              <a:rPr lang="en-US" sz="2400" dirty="0">
                <a:ln>
                  <a:solidFill>
                    <a:srgbClr val="C00000"/>
                  </a:solidFill>
                </a:ln>
                <a:solidFill>
                  <a:srgbClr val="C00000"/>
                </a:solidFill>
                <a:latin typeface="Linux Libertine" charset="0"/>
                <a:ea typeface="Linux Libertine" charset="0"/>
                <a:cs typeface="Linux Libertine" charset="0"/>
              </a:rPr>
            </a:br>
            <a:r>
              <a:rPr lang="en-US" sz="2400" dirty="0">
                <a:ln>
                  <a:solidFill>
                    <a:srgbClr val="C00000"/>
                  </a:solidFill>
                </a:ln>
                <a:solidFill>
                  <a:srgbClr val="C00000"/>
                </a:solidFill>
                <a:latin typeface="Linux Libertine" charset="0"/>
                <a:ea typeface="Linux Libertine" charset="0"/>
                <a:cs typeface="Linux Libertine" charset="0"/>
              </a:rPr>
              <a:t>Selected model</a:t>
            </a:r>
          </a:p>
        </p:txBody>
      </p:sp>
      <p:sp>
        <p:nvSpPr>
          <p:cNvPr id="28" name="Frame 27"/>
          <p:cNvSpPr/>
          <p:nvPr/>
        </p:nvSpPr>
        <p:spPr>
          <a:xfrm>
            <a:off x="5557517" y="1271016"/>
            <a:ext cx="796556" cy="5396950"/>
          </a:xfrm>
          <a:prstGeom prst="frame">
            <a:avLst>
              <a:gd name="adj1" fmla="val 581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ame 28"/>
          <p:cNvSpPr/>
          <p:nvPr/>
        </p:nvSpPr>
        <p:spPr>
          <a:xfrm>
            <a:off x="6733928" y="1271016"/>
            <a:ext cx="796556" cy="5396950"/>
          </a:xfrm>
          <a:prstGeom prst="frame">
            <a:avLst>
              <a:gd name="adj1" fmla="val 581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Frame 29"/>
          <p:cNvSpPr/>
          <p:nvPr/>
        </p:nvSpPr>
        <p:spPr>
          <a:xfrm>
            <a:off x="2148061" y="5078437"/>
            <a:ext cx="2512036" cy="743337"/>
          </a:xfrm>
          <a:prstGeom prst="frame">
            <a:avLst>
              <a:gd name="adj1" fmla="val 1108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p:cNvSpPr txBox="1"/>
          <p:nvPr/>
        </p:nvSpPr>
        <p:spPr>
          <a:xfrm>
            <a:off x="7850431" y="1908917"/>
            <a:ext cx="2240429" cy="1200329"/>
          </a:xfrm>
          <a:prstGeom prst="rect">
            <a:avLst/>
          </a:prstGeom>
          <a:noFill/>
        </p:spPr>
        <p:txBody>
          <a:bodyPr wrap="square" rtlCol="0">
            <a:spAutoFit/>
          </a:bodyPr>
          <a:lstStyle/>
          <a:p>
            <a:pPr algn="ctr"/>
            <a:r>
              <a:rPr lang="en-US" sz="2400" dirty="0">
                <a:ln>
                  <a:solidFill>
                    <a:srgbClr val="C00000"/>
                  </a:solidFill>
                </a:ln>
                <a:solidFill>
                  <a:srgbClr val="C00000"/>
                </a:solidFill>
                <a:latin typeface="Linux Libertine" charset="0"/>
                <a:ea typeface="Linux Libertine" charset="0"/>
                <a:cs typeface="Linux Libertine" charset="0"/>
              </a:rPr>
              <a:t>selected model consistent in </a:t>
            </a:r>
            <a:r>
              <a:rPr lang="en-US" sz="2400">
                <a:ln>
                  <a:solidFill>
                    <a:srgbClr val="C00000"/>
                  </a:solidFill>
                </a:ln>
                <a:solidFill>
                  <a:srgbClr val="C00000"/>
                </a:solidFill>
                <a:latin typeface="Linux Libertine" charset="0"/>
                <a:ea typeface="Linux Libertine" charset="0"/>
                <a:cs typeface="Linux Libertine" charset="0"/>
              </a:rPr>
              <a:t>each dataset</a:t>
            </a:r>
            <a:endParaRPr lang="en-US" sz="2400" dirty="0">
              <a:ln>
                <a:solidFill>
                  <a:srgbClr val="C00000"/>
                </a:solidFill>
              </a:ln>
              <a:solidFill>
                <a:srgbClr val="C00000"/>
              </a:solidFill>
              <a:latin typeface="Linux Libertine" charset="0"/>
              <a:ea typeface="Linux Libertine" charset="0"/>
              <a:cs typeface="Linux Libertine" charset="0"/>
            </a:endParaRPr>
          </a:p>
        </p:txBody>
      </p:sp>
      <p:sp>
        <p:nvSpPr>
          <p:cNvPr id="32" name="TextBox 31"/>
          <p:cNvSpPr txBox="1"/>
          <p:nvPr/>
        </p:nvSpPr>
        <p:spPr>
          <a:xfrm>
            <a:off x="-73316" y="4860788"/>
            <a:ext cx="2070902" cy="1569660"/>
          </a:xfrm>
          <a:prstGeom prst="rect">
            <a:avLst/>
          </a:prstGeom>
          <a:noFill/>
        </p:spPr>
        <p:txBody>
          <a:bodyPr wrap="square" rtlCol="0">
            <a:spAutoFit/>
          </a:bodyPr>
          <a:lstStyle/>
          <a:p>
            <a:pPr algn="ctr"/>
            <a:r>
              <a:rPr lang="en-US" sz="2400" dirty="0">
                <a:ln>
                  <a:solidFill>
                    <a:srgbClr val="C00000"/>
                  </a:solidFill>
                </a:ln>
                <a:solidFill>
                  <a:srgbClr val="C00000"/>
                </a:solidFill>
                <a:latin typeface="Linux Libertine" charset="0"/>
                <a:ea typeface="Linux Libertine" charset="0"/>
                <a:cs typeface="Linux Libertine" charset="0"/>
              </a:rPr>
              <a:t>Worse than random:</a:t>
            </a:r>
          </a:p>
          <a:p>
            <a:pPr algn="ctr"/>
            <a:r>
              <a:rPr lang="en-US" sz="2400" dirty="0">
                <a:ln>
                  <a:solidFill>
                    <a:srgbClr val="C00000"/>
                  </a:solidFill>
                </a:ln>
                <a:solidFill>
                  <a:srgbClr val="C00000"/>
                </a:solidFill>
                <a:latin typeface="Linux Libertine" charset="0"/>
                <a:ea typeface="Linux Libertine" charset="0"/>
                <a:cs typeface="Linux Libertine" charset="0"/>
              </a:rPr>
              <a:t>Sparse ratings, coarse labels</a:t>
            </a:r>
          </a:p>
        </p:txBody>
      </p:sp>
      <p:sp>
        <p:nvSpPr>
          <p:cNvPr id="33" name="Frame 32"/>
          <p:cNvSpPr/>
          <p:nvPr/>
        </p:nvSpPr>
        <p:spPr>
          <a:xfrm>
            <a:off x="5456653" y="1267414"/>
            <a:ext cx="2210239" cy="3042161"/>
          </a:xfrm>
          <a:prstGeom prst="frame">
            <a:avLst>
              <a:gd name="adj1" fmla="val 186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3035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3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7" grpId="0"/>
      <p:bldP spid="17" grpId="1"/>
      <p:bldP spid="18" grpId="0"/>
      <p:bldP spid="18" grpId="1"/>
      <p:bldP spid="25" grpId="0" animBg="1"/>
      <p:bldP spid="25" grpId="1" animBg="1"/>
      <p:bldP spid="26" grpId="0" animBg="1"/>
      <p:bldP spid="26" grpId="1" animBg="1"/>
      <p:bldP spid="27" grpId="0"/>
      <p:bldP spid="27" grpId="1"/>
      <p:bldP spid="28" grpId="0" animBg="1"/>
      <p:bldP spid="28" grpId="1" animBg="1"/>
      <p:bldP spid="29" grpId="0" animBg="1"/>
      <p:bldP spid="29" grpId="1" animBg="1"/>
      <p:bldP spid="30" grpId="0" animBg="1"/>
      <p:bldP spid="31" grpId="0"/>
      <p:bldP spid="31" grpId="1"/>
      <p:bldP spid="32" grpId="0"/>
      <p:bldP spid="33" grpId="0" animBg="1"/>
      <p:bldP spid="3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829" y="3667283"/>
            <a:ext cx="6510128" cy="12126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876982"/>
            <a:ext cx="6427157" cy="2740993"/>
          </a:xfrm>
          <a:prstGeom prst="rect">
            <a:avLst/>
          </a:prstGeom>
        </p:spPr>
      </p:pic>
      <p:sp>
        <p:nvSpPr>
          <p:cNvPr id="2" name="Slide Number Placeholder 1"/>
          <p:cNvSpPr>
            <a:spLocks noGrp="1"/>
          </p:cNvSpPr>
          <p:nvPr>
            <p:ph type="sldNum" sz="quarter" idx="4"/>
          </p:nvPr>
        </p:nvSpPr>
        <p:spPr/>
        <p:txBody>
          <a:bodyPr/>
          <a:lstStyle/>
          <a:p>
            <a:fld id="{E1C7F28F-C94C-4042-84D8-4BC2F207C7AD}" type="slidenum">
              <a:rPr lang="en-US" smtClean="0"/>
              <a:t>21</a:t>
            </a:fld>
            <a:endParaRPr lang="en-US" dirty="0"/>
          </a:p>
        </p:txBody>
      </p:sp>
      <p:sp>
        <p:nvSpPr>
          <p:cNvPr id="3" name="Title 2"/>
          <p:cNvSpPr>
            <a:spLocks noGrp="1"/>
          </p:cNvSpPr>
          <p:nvPr>
            <p:ph type="title"/>
          </p:nvPr>
        </p:nvSpPr>
        <p:spPr/>
        <p:txBody>
          <a:bodyPr/>
          <a:lstStyle/>
          <a:p>
            <a:r>
              <a:rPr lang="en-US" dirty="0"/>
              <a:t>Cross-Task Model Selection</a:t>
            </a:r>
          </a:p>
        </p:txBody>
      </p:sp>
      <p:sp>
        <p:nvSpPr>
          <p:cNvPr id="6" name="Frame 5"/>
          <p:cNvSpPr/>
          <p:nvPr/>
        </p:nvSpPr>
        <p:spPr>
          <a:xfrm>
            <a:off x="4602162" y="1785620"/>
            <a:ext cx="1828800" cy="995180"/>
          </a:xfrm>
          <a:prstGeom prst="frame">
            <a:avLst>
              <a:gd name="adj1" fmla="val 7487"/>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6366914" y="2695982"/>
            <a:ext cx="1895475" cy="933251"/>
          </a:xfrm>
          <a:prstGeom prst="frame">
            <a:avLst>
              <a:gd name="adj1" fmla="val 7487"/>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Arrow Connector 9"/>
          <p:cNvCxnSpPr>
            <a:stCxn id="11" idx="0"/>
          </p:cNvCxnSpPr>
          <p:nvPr/>
        </p:nvCxnSpPr>
        <p:spPr>
          <a:xfrm flipV="1">
            <a:off x="1828800" y="2854036"/>
            <a:ext cx="4391891" cy="2466554"/>
          </a:xfrm>
          <a:prstGeom prst="straightConnector1">
            <a:avLst/>
          </a:prstGeom>
          <a:ln w="38100">
            <a:solidFill>
              <a:srgbClr val="C00000"/>
            </a:solidFill>
            <a:tailEnd type="arrow"/>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203644" y="5320590"/>
            <a:ext cx="3250312" cy="461665"/>
          </a:xfrm>
          <a:prstGeom prst="rect">
            <a:avLst/>
          </a:prstGeom>
          <a:noFill/>
        </p:spPr>
        <p:txBody>
          <a:bodyPr wrap="square" rtlCol="0">
            <a:spAutoFit/>
          </a:bodyPr>
          <a:lstStyle/>
          <a:p>
            <a:r>
              <a:rPr lang="en-US" sz="2400" dirty="0">
                <a:ln>
                  <a:solidFill>
                    <a:srgbClr val="C00000"/>
                  </a:solidFill>
                </a:ln>
                <a:solidFill>
                  <a:srgbClr val="C00000"/>
                </a:solidFill>
                <a:latin typeface="Linux Libertine" charset="0"/>
                <a:ea typeface="Linux Libertine" charset="0"/>
                <a:cs typeface="Linux Libertine" charset="0"/>
              </a:rPr>
              <a:t>Same task: high stability</a:t>
            </a:r>
          </a:p>
        </p:txBody>
      </p:sp>
      <p:sp>
        <p:nvSpPr>
          <p:cNvPr id="16" name="Frame 15"/>
          <p:cNvSpPr/>
          <p:nvPr/>
        </p:nvSpPr>
        <p:spPr>
          <a:xfrm>
            <a:off x="6443826" y="1781582"/>
            <a:ext cx="1828800" cy="999217"/>
          </a:xfrm>
          <a:prstGeom prst="frame">
            <a:avLst>
              <a:gd name="adj1" fmla="val 7487"/>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ame 16"/>
          <p:cNvSpPr/>
          <p:nvPr/>
        </p:nvSpPr>
        <p:spPr>
          <a:xfrm>
            <a:off x="4608232" y="2695982"/>
            <a:ext cx="1895475" cy="933252"/>
          </a:xfrm>
          <a:prstGeom prst="frame">
            <a:avLst>
              <a:gd name="adj1" fmla="val 7487"/>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2272404" y="5348806"/>
            <a:ext cx="3703320" cy="461665"/>
          </a:xfrm>
          <a:prstGeom prst="rect">
            <a:avLst/>
          </a:prstGeom>
          <a:noFill/>
        </p:spPr>
        <p:txBody>
          <a:bodyPr wrap="square" rtlCol="0">
            <a:spAutoFit/>
          </a:bodyPr>
          <a:lstStyle/>
          <a:p>
            <a:r>
              <a:rPr lang="en-US" sz="2400" dirty="0">
                <a:ln>
                  <a:solidFill>
                    <a:srgbClr val="C00000"/>
                  </a:solidFill>
                </a:ln>
                <a:solidFill>
                  <a:srgbClr val="C00000"/>
                </a:solidFill>
                <a:latin typeface="Linux Libertine" charset="0"/>
                <a:ea typeface="Linux Libertine" charset="0"/>
                <a:cs typeface="Linux Libertine" charset="0"/>
              </a:rPr>
              <a:t>Different task: low stability</a:t>
            </a:r>
          </a:p>
        </p:txBody>
      </p:sp>
      <p:cxnSp>
        <p:nvCxnSpPr>
          <p:cNvPr id="19" name="Straight Arrow Connector 18"/>
          <p:cNvCxnSpPr>
            <a:stCxn id="18" idx="0"/>
          </p:cNvCxnSpPr>
          <p:nvPr/>
        </p:nvCxnSpPr>
        <p:spPr>
          <a:xfrm flipV="1">
            <a:off x="4124064" y="3754582"/>
            <a:ext cx="2096627" cy="1594224"/>
          </a:xfrm>
          <a:prstGeom prst="straightConnector1">
            <a:avLst/>
          </a:prstGeom>
          <a:ln w="38100">
            <a:solidFill>
              <a:srgbClr val="C00000"/>
            </a:solidFill>
            <a:tailEnd type="arrow"/>
          </a:ln>
        </p:spPr>
        <p:style>
          <a:lnRef idx="1">
            <a:schemeClr val="accent2"/>
          </a:lnRef>
          <a:fillRef idx="0">
            <a:schemeClr val="accent2"/>
          </a:fillRef>
          <a:effectRef idx="0">
            <a:schemeClr val="accent2"/>
          </a:effectRef>
          <a:fontRef idx="minor">
            <a:schemeClr val="tx1"/>
          </a:fontRef>
        </p:style>
      </p:cxnSp>
      <p:sp>
        <p:nvSpPr>
          <p:cNvPr id="22" name="Frame 21"/>
          <p:cNvSpPr/>
          <p:nvPr/>
        </p:nvSpPr>
        <p:spPr>
          <a:xfrm>
            <a:off x="1721555" y="3548997"/>
            <a:ext cx="6654801" cy="1491492"/>
          </a:xfrm>
          <a:prstGeom prst="frame">
            <a:avLst>
              <a:gd name="adj1" fmla="val 7487"/>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Arrow Connector 22"/>
          <p:cNvCxnSpPr/>
          <p:nvPr/>
        </p:nvCxnSpPr>
        <p:spPr>
          <a:xfrm flipH="1" flipV="1">
            <a:off x="7208520" y="5140037"/>
            <a:ext cx="494607" cy="318654"/>
          </a:xfrm>
          <a:prstGeom prst="straightConnector1">
            <a:avLst/>
          </a:prstGeom>
          <a:ln w="38100">
            <a:solidFill>
              <a:srgbClr val="C00000"/>
            </a:solidFill>
            <a:tailEnd type="arrow"/>
          </a:ln>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6012577" y="5348805"/>
            <a:ext cx="4884872" cy="461665"/>
          </a:xfrm>
          <a:prstGeom prst="rect">
            <a:avLst/>
          </a:prstGeom>
          <a:noFill/>
        </p:spPr>
        <p:txBody>
          <a:bodyPr wrap="square" rtlCol="0">
            <a:spAutoFit/>
          </a:bodyPr>
          <a:lstStyle/>
          <a:p>
            <a:r>
              <a:rPr lang="en-US" sz="2400" dirty="0">
                <a:ln>
                  <a:solidFill>
                    <a:srgbClr val="C00000"/>
                  </a:solidFill>
                </a:ln>
                <a:solidFill>
                  <a:srgbClr val="C00000"/>
                </a:solidFill>
                <a:latin typeface="Linux Libertine" charset="0"/>
                <a:ea typeface="Linux Libertine" charset="0"/>
                <a:cs typeface="Linux Libertine" charset="0"/>
              </a:rPr>
              <a:t>Average task: </a:t>
            </a:r>
            <a:r>
              <a:rPr lang="en-US" sz="2400">
                <a:ln>
                  <a:solidFill>
                    <a:srgbClr val="C00000"/>
                  </a:solidFill>
                </a:ln>
                <a:solidFill>
                  <a:srgbClr val="C00000"/>
                </a:solidFill>
                <a:latin typeface="Linux Libertine" charset="0"/>
                <a:ea typeface="Linux Libertine" charset="0"/>
                <a:cs typeface="Linux Libertine" charset="0"/>
              </a:rPr>
              <a:t>low stability</a:t>
            </a:r>
            <a:endParaRPr lang="en-US" sz="2400" dirty="0">
              <a:ln>
                <a:solidFill>
                  <a:srgbClr val="C00000"/>
                </a:solidFill>
              </a:ln>
              <a:solidFill>
                <a:srgbClr val="C00000"/>
              </a:solidFill>
              <a:latin typeface="Linux Libertine" charset="0"/>
              <a:ea typeface="Linux Libertine" charset="0"/>
              <a:cs typeface="Linux Libertine" charset="0"/>
            </a:endParaRPr>
          </a:p>
        </p:txBody>
      </p:sp>
      <p:sp>
        <p:nvSpPr>
          <p:cNvPr id="24" name="Rectangle 23"/>
          <p:cNvSpPr/>
          <p:nvPr/>
        </p:nvSpPr>
        <p:spPr>
          <a:xfrm>
            <a:off x="-294642" y="6077462"/>
            <a:ext cx="10647681" cy="731245"/>
          </a:xfrm>
          <a:prstGeom prst="rect">
            <a:avLst/>
          </a:prstGeom>
          <a:solidFill>
            <a:srgbClr val="031E3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695600" y="6150696"/>
            <a:ext cx="6667210" cy="584775"/>
          </a:xfrm>
          <a:prstGeom prst="rect">
            <a:avLst/>
          </a:prstGeom>
          <a:noFill/>
        </p:spPr>
        <p:txBody>
          <a:bodyPr wrap="none" rtlCol="0">
            <a:spAutoFit/>
          </a:bodyPr>
          <a:lstStyle/>
          <a:p>
            <a:pPr algn="ctr"/>
            <a:r>
              <a:rPr lang="en-US" sz="3200" dirty="0">
                <a:solidFill>
                  <a:srgbClr val="FF0000"/>
                </a:solidFill>
                <a:latin typeface="Linux Libertine" charset="0"/>
                <a:ea typeface="Linux Libertine" charset="0"/>
                <a:cs typeface="Linux Libertine" charset="0"/>
              </a:rPr>
              <a:t>The </a:t>
            </a:r>
            <a:r>
              <a:rPr lang="en-US" sz="3200" i="1" dirty="0">
                <a:solidFill>
                  <a:srgbClr val="FF0000"/>
                </a:solidFill>
                <a:latin typeface="Linux Libertine" charset="0"/>
                <a:ea typeface="Linux Libertine" charset="0"/>
                <a:cs typeface="Linux Libertine" charset="0"/>
              </a:rPr>
              <a:t>best</a:t>
            </a:r>
            <a:r>
              <a:rPr lang="en-US" sz="3200" dirty="0">
                <a:solidFill>
                  <a:srgbClr val="FF0000"/>
                </a:solidFill>
                <a:latin typeface="Linux Libertine" charset="0"/>
                <a:ea typeface="Linux Libertine" charset="0"/>
                <a:cs typeface="Linux Libertine" charset="0"/>
              </a:rPr>
              <a:t> network depends on the task</a:t>
            </a:r>
          </a:p>
        </p:txBody>
      </p:sp>
      <p:sp>
        <p:nvSpPr>
          <p:cNvPr id="27" name="Rectangle 26"/>
          <p:cNvSpPr/>
          <p:nvPr/>
        </p:nvSpPr>
        <p:spPr>
          <a:xfrm>
            <a:off x="-294642" y="6077462"/>
            <a:ext cx="10647681" cy="731245"/>
          </a:xfrm>
          <a:prstGeom prst="rect">
            <a:avLst/>
          </a:prstGeom>
          <a:solidFill>
            <a:srgbClr val="031E3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665152" y="6150696"/>
            <a:ext cx="6728124" cy="584775"/>
          </a:xfrm>
          <a:prstGeom prst="rect">
            <a:avLst/>
          </a:prstGeom>
          <a:noFill/>
        </p:spPr>
        <p:txBody>
          <a:bodyPr wrap="none" rtlCol="0">
            <a:spAutoFit/>
          </a:bodyPr>
          <a:lstStyle/>
          <a:p>
            <a:pPr algn="ctr"/>
            <a:r>
              <a:rPr lang="en-US" sz="3200" dirty="0">
                <a:solidFill>
                  <a:srgbClr val="FF0000"/>
                </a:solidFill>
                <a:latin typeface="Linux Libertine" charset="0"/>
                <a:ea typeface="Linux Libertine" charset="0"/>
                <a:cs typeface="Linux Libertine" charset="0"/>
              </a:rPr>
              <a:t>There is no </a:t>
            </a:r>
            <a:r>
              <a:rPr lang="en-US" sz="3200" i="1" dirty="0">
                <a:solidFill>
                  <a:srgbClr val="FF0000"/>
                </a:solidFill>
                <a:latin typeface="Linux Libertine" charset="0"/>
                <a:ea typeface="Linux Libertine" charset="0"/>
                <a:cs typeface="Linux Libertine" charset="0"/>
              </a:rPr>
              <a:t>single</a:t>
            </a:r>
            <a:r>
              <a:rPr lang="en-US" sz="3200" dirty="0">
                <a:solidFill>
                  <a:srgbClr val="FF0000"/>
                </a:solidFill>
                <a:latin typeface="Linux Libertine" charset="0"/>
                <a:ea typeface="Linux Libertine" charset="0"/>
                <a:cs typeface="Linux Libertine" charset="0"/>
              </a:rPr>
              <a:t> network for all tasks</a:t>
            </a:r>
          </a:p>
        </p:txBody>
      </p:sp>
    </p:spTree>
    <p:extLst>
      <p:ext uri="{BB962C8B-B14F-4D97-AF65-F5344CB8AC3E}">
        <p14:creationId xmlns:p14="http://schemas.microsoft.com/office/powerpoint/2010/main" val="313954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5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25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25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25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250"/>
                                        <p:tgtEl>
                                          <p:spTgt spid="16"/>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0"/>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7"/>
                                        </p:tgtEl>
                                        <p:attrNameLst>
                                          <p:attrName>style.visibility</p:attrName>
                                        </p:attrNameLst>
                                      </p:cBhvr>
                                      <p:to>
                                        <p:strVal val="hidden"/>
                                      </p:to>
                                    </p:set>
                                  </p:childTnLst>
                                </p:cTn>
                              </p:par>
                              <p:par>
                                <p:cTn id="32" presetID="9"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250"/>
                                        <p:tgtEl>
                                          <p:spTgt spid="1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250"/>
                                        <p:tgtEl>
                                          <p:spTgt spid="18"/>
                                        </p:tgtEl>
                                      </p:cBhvr>
                                    </p:animEffect>
                                  </p:childTnLst>
                                </p:cTn>
                              </p:par>
                              <p:par>
                                <p:cTn id="38" presetID="9"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25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dissolve">
                                      <p:cBhvr>
                                        <p:cTn id="45" dur="250"/>
                                        <p:tgtEl>
                                          <p:spTgt spid="26"/>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dissolve">
                                      <p:cBhvr>
                                        <p:cTn id="48" dur="25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dissolve">
                                      <p:cBhvr>
                                        <p:cTn id="53" dur="250"/>
                                        <p:tgtEl>
                                          <p:spTgt spid="22"/>
                                        </p:tgtEl>
                                      </p:cBhvr>
                                    </p:animEffect>
                                  </p:childTnLst>
                                </p:cTn>
                              </p:par>
                              <p:par>
                                <p:cTn id="54" presetID="1" presetClass="exit" presetSubtype="0" fill="hold" grpId="1" nodeType="withEffect">
                                  <p:stCondLst>
                                    <p:cond delay="0"/>
                                  </p:stCondLst>
                                  <p:childTnLst>
                                    <p:set>
                                      <p:cBhvr>
                                        <p:cTn id="55" dur="1" fill="hold">
                                          <p:stCondLst>
                                            <p:cond delay="0"/>
                                          </p:stCondLst>
                                        </p:cTn>
                                        <p:tgtEl>
                                          <p:spTgt spid="26"/>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8"/>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9"/>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6"/>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7"/>
                                        </p:tgtEl>
                                        <p:attrNameLst>
                                          <p:attrName>style.visibility</p:attrName>
                                        </p:attrNameLst>
                                      </p:cBhvr>
                                      <p:to>
                                        <p:strVal val="hidden"/>
                                      </p:to>
                                    </p:set>
                                  </p:childTnLst>
                                </p:cTn>
                              </p:par>
                              <p:par>
                                <p:cTn id="68" presetID="9" presetClass="entr" presetSubtype="0"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dissolve">
                                      <p:cBhvr>
                                        <p:cTn id="70" dur="250"/>
                                        <p:tgtEl>
                                          <p:spTgt spid="23"/>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dissolve">
                                      <p:cBhvr>
                                        <p:cTn id="73" dur="250"/>
                                        <p:tgtEl>
                                          <p:spTgt spid="25"/>
                                        </p:tgtEl>
                                      </p:cBhvr>
                                    </p:animEffect>
                                  </p:childTnLst>
                                </p:cTn>
                              </p:par>
                              <p:par>
                                <p:cTn id="74" presetID="9" presetClass="entr" presetSubtype="0" fill="hold" nodeType="with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dissolve">
                                      <p:cBhvr>
                                        <p:cTn id="76" dur="25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dissolve">
                                      <p:cBhvr>
                                        <p:cTn id="81" dur="250"/>
                                        <p:tgtEl>
                                          <p:spTgt spid="28"/>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dissolve">
                                      <p:cBhvr>
                                        <p:cTn id="84"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1" grpId="0"/>
      <p:bldP spid="11" grpId="1"/>
      <p:bldP spid="16" grpId="0" animBg="1"/>
      <p:bldP spid="16" grpId="1" animBg="1"/>
      <p:bldP spid="17" grpId="0" animBg="1"/>
      <p:bldP spid="17" grpId="1" animBg="1"/>
      <p:bldP spid="18" grpId="0"/>
      <p:bldP spid="18" grpId="1"/>
      <p:bldP spid="22" grpId="0" animBg="1"/>
      <p:bldP spid="25" grpId="0"/>
      <p:bldP spid="24" grpId="0" animBg="1"/>
      <p:bldP spid="24" grpId="1" animBg="1"/>
      <p:bldP spid="26" grpId="0"/>
      <p:bldP spid="26" grpId="1"/>
      <p:bldP spid="27" grpId="0" animBg="1"/>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5207B1-65D1-DE4D-90A7-F78D8B0C7D6F}"/>
              </a:ext>
            </a:extLst>
          </p:cNvPr>
          <p:cNvSpPr>
            <a:spLocks noGrp="1"/>
          </p:cNvSpPr>
          <p:nvPr>
            <p:ph type="sldNum" sz="quarter" idx="4"/>
          </p:nvPr>
        </p:nvSpPr>
        <p:spPr/>
        <p:txBody>
          <a:bodyPr/>
          <a:lstStyle/>
          <a:p>
            <a:fld id="{E1C7F28F-C94C-4042-84D8-4BC2F207C7AD}" type="slidenum">
              <a:rPr lang="en-US" smtClean="0"/>
              <a:t>22</a:t>
            </a:fld>
            <a:endParaRPr lang="en-US" dirty="0"/>
          </a:p>
        </p:txBody>
      </p:sp>
      <p:sp>
        <p:nvSpPr>
          <p:cNvPr id="3" name="Title 2">
            <a:extLst>
              <a:ext uri="{FF2B5EF4-FFF2-40B4-BE49-F238E27FC236}">
                <a16:creationId xmlns:a16="http://schemas.microsoft.com/office/drawing/2014/main" id="{3E3CA865-E463-A240-A846-4CACA969EAE9}"/>
              </a:ext>
            </a:extLst>
          </p:cNvPr>
          <p:cNvSpPr>
            <a:spLocks noGrp="1"/>
          </p:cNvSpPr>
          <p:nvPr>
            <p:ph type="title"/>
          </p:nvPr>
        </p:nvSpPr>
        <p:spPr/>
        <p:txBody>
          <a:bodyPr/>
          <a:lstStyle/>
          <a:p>
            <a:r>
              <a:rPr lang="en-US" dirty="0"/>
              <a:t>Open questions: end-to-end learning</a:t>
            </a:r>
          </a:p>
        </p:txBody>
      </p:sp>
      <p:sp>
        <p:nvSpPr>
          <p:cNvPr id="4" name="Text Placeholder 3">
            <a:extLst>
              <a:ext uri="{FF2B5EF4-FFF2-40B4-BE49-F238E27FC236}">
                <a16:creationId xmlns:a16="http://schemas.microsoft.com/office/drawing/2014/main" id="{EADA6D20-D2D4-EA48-99E6-0351292D7602}"/>
              </a:ext>
            </a:extLst>
          </p:cNvPr>
          <p:cNvSpPr>
            <a:spLocks noGrp="1"/>
          </p:cNvSpPr>
          <p:nvPr>
            <p:ph type="body" sz="quarter" idx="10"/>
          </p:nvPr>
        </p:nvSpPr>
        <p:spPr/>
        <p:txBody>
          <a:bodyPr/>
          <a:lstStyle/>
          <a:p>
            <a:pPr marL="0" indent="0">
              <a:buNone/>
            </a:pPr>
            <a:r>
              <a:rPr lang="en-US" sz="3500" dirty="0"/>
              <a:t>“One of the hallmarks of deep learning has been its ability to perform complex computations over raw sensory data, such as images and text, yet it is unclear the best ways to convert sensory data into more structured representations like graphs”*</a:t>
            </a:r>
            <a:endParaRPr lang="en-US" dirty="0"/>
          </a:p>
          <a:p>
            <a:endParaRPr lang="en-US" dirty="0"/>
          </a:p>
          <a:p>
            <a:r>
              <a:rPr lang="en-US" dirty="0"/>
              <a:t>Graph convolution networks (typically on given graphs)</a:t>
            </a:r>
          </a:p>
          <a:p>
            <a:pPr lvl="1"/>
            <a:r>
              <a:rPr lang="en-US" dirty="0"/>
              <a:t>Recent work on learned graph structure:</a:t>
            </a:r>
          </a:p>
          <a:p>
            <a:pPr lvl="2"/>
            <a:r>
              <a:rPr lang="en-US" sz="1800" dirty="0"/>
              <a:t>Yang, Z., et al. (2018). </a:t>
            </a:r>
            <a:r>
              <a:rPr lang="en-US" sz="1800" dirty="0" err="1"/>
              <a:t>GLoMo</a:t>
            </a:r>
            <a:r>
              <a:rPr lang="en-US" sz="1800" dirty="0"/>
              <a:t>: </a:t>
            </a:r>
            <a:r>
              <a:rPr lang="en-US" sz="1800" dirty="0" err="1"/>
              <a:t>Unsupervisedly</a:t>
            </a:r>
            <a:r>
              <a:rPr lang="en-US" sz="1800" dirty="0"/>
              <a:t> Learned Relational Graphs as Transferable Representations. </a:t>
            </a:r>
            <a:r>
              <a:rPr lang="en-US" sz="1800" i="1" dirty="0" err="1"/>
              <a:t>arXiv</a:t>
            </a:r>
            <a:r>
              <a:rPr lang="en-US" sz="1800" i="1" dirty="0"/>
              <a:t> preprint arXiv:1806.05662</a:t>
            </a:r>
            <a:r>
              <a:rPr lang="en-US" sz="1800" dirty="0"/>
              <a:t>.</a:t>
            </a:r>
          </a:p>
        </p:txBody>
      </p:sp>
      <p:sp>
        <p:nvSpPr>
          <p:cNvPr id="5" name="Rectangle 4">
            <a:extLst>
              <a:ext uri="{FF2B5EF4-FFF2-40B4-BE49-F238E27FC236}">
                <a16:creationId xmlns:a16="http://schemas.microsoft.com/office/drawing/2014/main" id="{E4C11968-A9D8-1847-83B0-5091B44093C9}"/>
              </a:ext>
            </a:extLst>
          </p:cNvPr>
          <p:cNvSpPr/>
          <p:nvPr/>
        </p:nvSpPr>
        <p:spPr>
          <a:xfrm>
            <a:off x="1021080" y="7150736"/>
            <a:ext cx="8534400" cy="646331"/>
          </a:xfrm>
          <a:prstGeom prst="rect">
            <a:avLst/>
          </a:prstGeom>
        </p:spPr>
        <p:txBody>
          <a:bodyPr wrap="square">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Battaglia, P. W. et al. (2018). Relational inductive biases, deep learning, and graph networks. </a:t>
            </a:r>
            <a:r>
              <a:rPr lang="en-US" i="1" dirty="0" err="1">
                <a:latin typeface="Linux Libertine" panose="02000503000000000000" pitchFamily="2" charset="0"/>
                <a:ea typeface="Linux Libertine" panose="02000503000000000000" pitchFamily="2" charset="0"/>
                <a:cs typeface="Linux Libertine" panose="02000503000000000000" pitchFamily="2" charset="0"/>
              </a:rPr>
              <a:t>arXiv</a:t>
            </a:r>
            <a:r>
              <a:rPr lang="en-US" i="1" dirty="0">
                <a:latin typeface="Linux Libertine" panose="02000503000000000000" pitchFamily="2" charset="0"/>
                <a:ea typeface="Linux Libertine" panose="02000503000000000000" pitchFamily="2" charset="0"/>
                <a:cs typeface="Linux Libertine" panose="02000503000000000000" pitchFamily="2" charset="0"/>
              </a:rPr>
              <a:t> preprint arXiv:1806.01261</a:t>
            </a:r>
            <a:r>
              <a:rPr lang="en-US" dirty="0">
                <a:latin typeface="Linux Libertine" panose="02000503000000000000" pitchFamily="2" charset="0"/>
                <a:ea typeface="Linux Libertine" panose="02000503000000000000" pitchFamily="2" charset="0"/>
                <a:cs typeface="Linux Libertine" panose="02000503000000000000" pitchFamily="2" charset="0"/>
              </a:rPr>
              <a:t>.</a:t>
            </a:r>
          </a:p>
        </p:txBody>
      </p:sp>
    </p:spTree>
    <p:extLst>
      <p:ext uri="{BB962C8B-B14F-4D97-AF65-F5344CB8AC3E}">
        <p14:creationId xmlns:p14="http://schemas.microsoft.com/office/powerpoint/2010/main" val="3956135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EDAA3E-BBAB-3146-B0D1-364931BE2E81}"/>
              </a:ext>
            </a:extLst>
          </p:cNvPr>
          <p:cNvSpPr>
            <a:spLocks noGrp="1"/>
          </p:cNvSpPr>
          <p:nvPr>
            <p:ph type="sldNum" sz="quarter" idx="4"/>
          </p:nvPr>
        </p:nvSpPr>
        <p:spPr/>
        <p:txBody>
          <a:bodyPr/>
          <a:lstStyle/>
          <a:p>
            <a:fld id="{E1C7F28F-C94C-4042-84D8-4BC2F207C7AD}" type="slidenum">
              <a:rPr lang="en-US" smtClean="0"/>
              <a:t>23</a:t>
            </a:fld>
            <a:endParaRPr lang="en-US" dirty="0"/>
          </a:p>
        </p:txBody>
      </p:sp>
      <p:sp>
        <p:nvSpPr>
          <p:cNvPr id="3" name="Title 2">
            <a:extLst>
              <a:ext uri="{FF2B5EF4-FFF2-40B4-BE49-F238E27FC236}">
                <a16:creationId xmlns:a16="http://schemas.microsoft.com/office/drawing/2014/main" id="{DD252ACE-7823-6648-B7C3-514CA581FA95}"/>
              </a:ext>
            </a:extLst>
          </p:cNvPr>
          <p:cNvSpPr>
            <a:spLocks noGrp="1"/>
          </p:cNvSpPr>
          <p:nvPr>
            <p:ph type="title"/>
          </p:nvPr>
        </p:nvSpPr>
        <p:spPr/>
        <p:txBody>
          <a:bodyPr/>
          <a:lstStyle/>
          <a:p>
            <a:r>
              <a:rPr lang="en-US" dirty="0"/>
              <a:t>“Structure is Everywhere”</a:t>
            </a:r>
          </a:p>
        </p:txBody>
      </p:sp>
      <p:sp>
        <p:nvSpPr>
          <p:cNvPr id="4" name="Text Placeholder 3">
            <a:extLst>
              <a:ext uri="{FF2B5EF4-FFF2-40B4-BE49-F238E27FC236}">
                <a16:creationId xmlns:a16="http://schemas.microsoft.com/office/drawing/2014/main" id="{A416CB6F-A320-B04F-9963-D9130BC57781}"/>
              </a:ext>
            </a:extLst>
          </p:cNvPr>
          <p:cNvSpPr>
            <a:spLocks noGrp="1"/>
          </p:cNvSpPr>
          <p:nvPr>
            <p:ph type="body" sz="quarter" idx="10"/>
          </p:nvPr>
        </p:nvSpPr>
        <p:spPr/>
        <p:txBody>
          <a:bodyPr/>
          <a:lstStyle/>
          <a:p>
            <a:r>
              <a:rPr lang="en-US" dirty="0"/>
              <a:t>Graphs are a convenient representation</a:t>
            </a:r>
          </a:p>
          <a:p>
            <a:pPr lvl="1"/>
            <a:r>
              <a:rPr lang="en-US" dirty="0"/>
              <a:t>So we tend to see graphs everywhere</a:t>
            </a:r>
          </a:p>
          <a:p>
            <a:r>
              <a:rPr lang="en-US" dirty="0"/>
              <a:t>But which problems are more natural with different representations?</a:t>
            </a:r>
          </a:p>
          <a:p>
            <a:pPr lvl="1"/>
            <a:r>
              <a:rPr lang="en-US" dirty="0"/>
              <a:t>Groups*, Streams**, Sets</a:t>
            </a:r>
          </a:p>
          <a:p>
            <a:pPr lvl="1"/>
            <a:r>
              <a:rPr lang="en-US" b="1" dirty="0"/>
              <a:t>And </a:t>
            </a:r>
            <a:r>
              <a:rPr lang="en-US" b="1" i="1" dirty="0"/>
              <a:t>latent spaces</a:t>
            </a:r>
          </a:p>
          <a:p>
            <a:pPr marL="0" indent="0">
              <a:buNone/>
            </a:pPr>
            <a:endParaRPr lang="en-US" dirty="0"/>
          </a:p>
          <a:p>
            <a:pPr lvl="1"/>
            <a:endParaRPr lang="en-US" dirty="0"/>
          </a:p>
          <a:p>
            <a:pPr marL="509412" lvl="1" indent="0">
              <a:buNone/>
            </a:pPr>
            <a:endParaRPr lang="en-US" dirty="0"/>
          </a:p>
          <a:p>
            <a:pPr marL="635176" indent="-571500"/>
            <a:endParaRPr lang="en-US" dirty="0"/>
          </a:p>
        </p:txBody>
      </p:sp>
      <p:sp>
        <p:nvSpPr>
          <p:cNvPr id="5" name="Rectangle 4">
            <a:extLst>
              <a:ext uri="{FF2B5EF4-FFF2-40B4-BE49-F238E27FC236}">
                <a16:creationId xmlns:a16="http://schemas.microsoft.com/office/drawing/2014/main" id="{6FD4424D-7206-E34F-B3C8-AB6DF2F2ACF0}"/>
              </a:ext>
            </a:extLst>
          </p:cNvPr>
          <p:cNvSpPr/>
          <p:nvPr/>
        </p:nvSpPr>
        <p:spPr>
          <a:xfrm>
            <a:off x="952500" y="6869665"/>
            <a:ext cx="8953500" cy="923330"/>
          </a:xfrm>
          <a:prstGeom prst="rect">
            <a:avLst/>
          </a:prstGeom>
        </p:spPr>
        <p:txBody>
          <a:bodyPr wrap="square">
            <a:spAutoFit/>
          </a:bodyPr>
          <a:lstStyle/>
          <a:p>
            <a:r>
              <a:rPr lang="en-US" dirty="0">
                <a:latin typeface="Linux Libertine" panose="02000503000000000000" pitchFamily="2" charset="0"/>
              </a:rPr>
              <a:t>**</a:t>
            </a:r>
            <a:r>
              <a:rPr lang="en-US" dirty="0" err="1">
                <a:latin typeface="Linux Libertine" panose="02000503000000000000" pitchFamily="2" charset="0"/>
              </a:rPr>
              <a:t>Koutra</a:t>
            </a:r>
            <a:r>
              <a:rPr lang="en-US" dirty="0">
                <a:latin typeface="Linux Libertine" panose="02000503000000000000" pitchFamily="2" charset="0"/>
              </a:rPr>
              <a:t>, D., Shah, N., Vogelstein, J. T., Gallagher, B., &amp; </a:t>
            </a:r>
            <a:r>
              <a:rPr lang="en-US" dirty="0" err="1">
                <a:latin typeface="Linux Libertine" panose="02000503000000000000" pitchFamily="2" charset="0"/>
              </a:rPr>
              <a:t>Faloutsos</a:t>
            </a:r>
            <a:r>
              <a:rPr lang="en-US" dirty="0">
                <a:latin typeface="Linux Libertine" panose="02000503000000000000" pitchFamily="2" charset="0"/>
              </a:rPr>
              <a:t>, C. (2016). D </a:t>
            </a:r>
            <a:r>
              <a:rPr lang="en-US" dirty="0" err="1">
                <a:latin typeface="Linux Libertine" panose="02000503000000000000" pitchFamily="2" charset="0"/>
              </a:rPr>
              <a:t>elta</a:t>
            </a:r>
            <a:r>
              <a:rPr lang="en-US" dirty="0">
                <a:latin typeface="Linux Libertine" panose="02000503000000000000" pitchFamily="2" charset="0"/>
              </a:rPr>
              <a:t> C on: principled massive-graph similarity function with attribution. ACM Transactions on Knowledge Discovery from Data (TKDD), 10(3), 28.</a:t>
            </a:r>
          </a:p>
        </p:txBody>
      </p:sp>
      <p:sp>
        <p:nvSpPr>
          <p:cNvPr id="6" name="Rectangle 5">
            <a:extLst>
              <a:ext uri="{FF2B5EF4-FFF2-40B4-BE49-F238E27FC236}">
                <a16:creationId xmlns:a16="http://schemas.microsoft.com/office/drawing/2014/main" id="{5C9A76CB-973B-EC45-A989-11F433129F20}"/>
              </a:ext>
            </a:extLst>
          </p:cNvPr>
          <p:cNvSpPr/>
          <p:nvPr/>
        </p:nvSpPr>
        <p:spPr>
          <a:xfrm>
            <a:off x="952500" y="4946805"/>
            <a:ext cx="9105900" cy="923330"/>
          </a:xfrm>
          <a:prstGeom prst="rect">
            <a:avLst/>
          </a:prstGeom>
        </p:spPr>
        <p:txBody>
          <a:bodyPr wrap="square">
            <a:spAutoFit/>
          </a:bodyPr>
          <a:lstStyle/>
          <a:p>
            <a:r>
              <a:rPr lang="en-US" dirty="0">
                <a:latin typeface="Linux Libertine" panose="02000503000000000000" pitchFamily="2" charset="0"/>
              </a:rPr>
              <a:t>*</a:t>
            </a:r>
            <a:r>
              <a:rPr lang="en-US" dirty="0" err="1">
                <a:latin typeface="Linux Libertine" panose="02000503000000000000" pitchFamily="2" charset="0"/>
              </a:rPr>
              <a:t>Tantipathananandh</a:t>
            </a:r>
            <a:r>
              <a:rPr lang="en-US" dirty="0">
                <a:latin typeface="Linux Libertine" panose="02000503000000000000" pitchFamily="2" charset="0"/>
              </a:rPr>
              <a:t>, C., Berger-Wolf, T., &amp; Kempe, D. (2007). A framework for community identification in dynamic social networks. In Proceedings of the 13th ACM SIGKDD international conference on Knowledge discovery and data mining (pp. 717-726). ACM.</a:t>
            </a:r>
          </a:p>
        </p:txBody>
      </p:sp>
      <p:sp>
        <p:nvSpPr>
          <p:cNvPr id="7" name="Rectangle 6">
            <a:extLst>
              <a:ext uri="{FF2B5EF4-FFF2-40B4-BE49-F238E27FC236}">
                <a16:creationId xmlns:a16="http://schemas.microsoft.com/office/drawing/2014/main" id="{86566403-F9CE-6E4D-A7A5-0B9329959A83}"/>
              </a:ext>
            </a:extLst>
          </p:cNvPr>
          <p:cNvSpPr/>
          <p:nvPr/>
        </p:nvSpPr>
        <p:spPr>
          <a:xfrm>
            <a:off x="952500" y="5908235"/>
            <a:ext cx="8953500" cy="923330"/>
          </a:xfrm>
          <a:prstGeom prst="rect">
            <a:avLst/>
          </a:prstGeom>
        </p:spPr>
        <p:txBody>
          <a:bodyPr wrap="square">
            <a:spAutoFit/>
          </a:bodyPr>
          <a:lstStyle/>
          <a:p>
            <a:r>
              <a:rPr lang="en-US" dirty="0">
                <a:latin typeface="Linux Libertine" panose="02000503000000000000" pitchFamily="2" charset="0"/>
              </a:rPr>
              <a:t>**Wu, C. Y., Ahmed, A., </a:t>
            </a:r>
            <a:r>
              <a:rPr lang="en-US" dirty="0" err="1">
                <a:latin typeface="Linux Libertine" panose="02000503000000000000" pitchFamily="2" charset="0"/>
              </a:rPr>
              <a:t>Beutel</a:t>
            </a:r>
            <a:r>
              <a:rPr lang="en-US" dirty="0">
                <a:latin typeface="Linux Libertine" panose="02000503000000000000" pitchFamily="2" charset="0"/>
              </a:rPr>
              <a:t>, A., </a:t>
            </a:r>
            <a:r>
              <a:rPr lang="en-US" dirty="0" err="1">
                <a:latin typeface="Linux Libertine" panose="02000503000000000000" pitchFamily="2" charset="0"/>
              </a:rPr>
              <a:t>Smola</a:t>
            </a:r>
            <a:r>
              <a:rPr lang="en-US" dirty="0">
                <a:latin typeface="Linux Libertine" panose="02000503000000000000" pitchFamily="2" charset="0"/>
              </a:rPr>
              <a:t>, A. J., &amp; Jing, H. Recurrent recommender networks. In Proceedings of the tenth ACM international conference on web search and data mining (pp. 495-503). ACM.</a:t>
            </a:r>
          </a:p>
        </p:txBody>
      </p:sp>
    </p:spTree>
    <p:extLst>
      <p:ext uri="{BB962C8B-B14F-4D97-AF65-F5344CB8AC3E}">
        <p14:creationId xmlns:p14="http://schemas.microsoft.com/office/powerpoint/2010/main" val="131504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234DFA-DCDE-BF44-AFC6-C91670821D50}"/>
              </a:ext>
            </a:extLst>
          </p:cNvPr>
          <p:cNvSpPr>
            <a:spLocks noGrp="1"/>
          </p:cNvSpPr>
          <p:nvPr>
            <p:ph type="sldNum" sz="quarter" idx="4"/>
          </p:nvPr>
        </p:nvSpPr>
        <p:spPr/>
        <p:txBody>
          <a:bodyPr/>
          <a:lstStyle/>
          <a:p>
            <a:fld id="{E1C7F28F-C94C-4042-84D8-4BC2F207C7AD}" type="slidenum">
              <a:rPr lang="en-US" smtClean="0"/>
              <a:t>24</a:t>
            </a:fld>
            <a:endParaRPr lang="en-US" dirty="0"/>
          </a:p>
        </p:txBody>
      </p:sp>
      <p:sp>
        <p:nvSpPr>
          <p:cNvPr id="3" name="Title 2">
            <a:extLst>
              <a:ext uri="{FF2B5EF4-FFF2-40B4-BE49-F238E27FC236}">
                <a16:creationId xmlns:a16="http://schemas.microsoft.com/office/drawing/2014/main" id="{63BFC50D-9CAA-A041-A065-010D1B88448D}"/>
              </a:ext>
            </a:extLst>
          </p:cNvPr>
          <p:cNvSpPr>
            <a:spLocks noGrp="1"/>
          </p:cNvSpPr>
          <p:nvPr>
            <p:ph type="title"/>
          </p:nvPr>
        </p:nvSpPr>
        <p:spPr/>
        <p:txBody>
          <a:bodyPr/>
          <a:lstStyle/>
          <a:p>
            <a:r>
              <a:rPr lang="en-US" dirty="0"/>
              <a:t>Best practices</a:t>
            </a:r>
          </a:p>
        </p:txBody>
      </p:sp>
      <p:sp>
        <p:nvSpPr>
          <p:cNvPr id="4" name="Text Placeholder 3">
            <a:extLst>
              <a:ext uri="{FF2B5EF4-FFF2-40B4-BE49-F238E27FC236}">
                <a16:creationId xmlns:a16="http://schemas.microsoft.com/office/drawing/2014/main" id="{F59B41F1-EC3B-6B49-B798-EC9FE256D5B5}"/>
              </a:ext>
            </a:extLst>
          </p:cNvPr>
          <p:cNvSpPr>
            <a:spLocks noGrp="1"/>
          </p:cNvSpPr>
          <p:nvPr>
            <p:ph type="body" sz="quarter" idx="10"/>
          </p:nvPr>
        </p:nvSpPr>
        <p:spPr/>
        <p:txBody>
          <a:bodyPr/>
          <a:lstStyle/>
          <a:p>
            <a:r>
              <a:rPr lang="en-US" dirty="0"/>
              <a:t>Publish underlying data</a:t>
            </a:r>
          </a:p>
          <a:p>
            <a:r>
              <a:rPr lang="en-US" dirty="0"/>
              <a:t>Link back to underlying data in graph construction</a:t>
            </a:r>
          </a:p>
          <a:p>
            <a:r>
              <a:rPr lang="en-US" dirty="0"/>
              <a:t>Give fully specified parameters</a:t>
            </a:r>
          </a:p>
          <a:p>
            <a:r>
              <a:rPr lang="en-US" dirty="0"/>
              <a:t>SNAP does all the above to varying degrees</a:t>
            </a:r>
          </a:p>
          <a:p>
            <a:pPr lvl="1"/>
            <a:r>
              <a:rPr lang="en-US" dirty="0"/>
              <a:t>Subsequent work studies “the [dataset] graph” </a:t>
            </a:r>
          </a:p>
          <a:p>
            <a:r>
              <a:rPr lang="en-US" dirty="0"/>
              <a:t>Do sensitivity analysis over graph parameters</a:t>
            </a:r>
          </a:p>
          <a:p>
            <a:r>
              <a:rPr lang="en-US" b="1" dirty="0"/>
              <a:t>Graph parameters are model parameters</a:t>
            </a:r>
          </a:p>
        </p:txBody>
      </p:sp>
    </p:spTree>
    <p:extLst>
      <p:ext uri="{BB962C8B-B14F-4D97-AF65-F5344CB8AC3E}">
        <p14:creationId xmlns:p14="http://schemas.microsoft.com/office/powerpoint/2010/main" val="2044684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D46F46-FCBD-7A41-8155-BEDD47F59C4E}"/>
              </a:ext>
            </a:extLst>
          </p:cNvPr>
          <p:cNvSpPr>
            <a:spLocks noGrp="1"/>
          </p:cNvSpPr>
          <p:nvPr>
            <p:ph type="sldNum" sz="quarter" idx="4"/>
          </p:nvPr>
        </p:nvSpPr>
        <p:spPr/>
        <p:txBody>
          <a:bodyPr/>
          <a:lstStyle/>
          <a:p>
            <a:fld id="{E1C7F28F-C94C-4042-84D8-4BC2F207C7AD}" type="slidenum">
              <a:rPr lang="en-US" smtClean="0"/>
              <a:t>3</a:t>
            </a:fld>
            <a:endParaRPr lang="en-US" dirty="0"/>
          </a:p>
        </p:txBody>
      </p:sp>
      <p:sp>
        <p:nvSpPr>
          <p:cNvPr id="3" name="Title 2">
            <a:extLst>
              <a:ext uri="{FF2B5EF4-FFF2-40B4-BE49-F238E27FC236}">
                <a16:creationId xmlns:a16="http://schemas.microsoft.com/office/drawing/2014/main" id="{871237EA-C254-874C-84C0-08E50CB84167}"/>
              </a:ext>
            </a:extLst>
          </p:cNvPr>
          <p:cNvSpPr>
            <a:spLocks noGrp="1"/>
          </p:cNvSpPr>
          <p:nvPr>
            <p:ph type="title"/>
          </p:nvPr>
        </p:nvSpPr>
        <p:spPr/>
        <p:txBody>
          <a:bodyPr/>
          <a:lstStyle/>
          <a:p>
            <a:r>
              <a:rPr lang="en-US" dirty="0"/>
              <a:t>Full details</a:t>
            </a:r>
          </a:p>
        </p:txBody>
      </p:sp>
      <p:sp>
        <p:nvSpPr>
          <p:cNvPr id="5" name="Text Placeholder 4">
            <a:extLst>
              <a:ext uri="{FF2B5EF4-FFF2-40B4-BE49-F238E27FC236}">
                <a16:creationId xmlns:a16="http://schemas.microsoft.com/office/drawing/2014/main" id="{1B2ECC9F-6A66-6E49-B522-C16BF66CB75C}"/>
              </a:ext>
            </a:extLst>
          </p:cNvPr>
          <p:cNvSpPr txBox="1">
            <a:spLocks noGrp="1"/>
          </p:cNvSpPr>
          <p:nvPr>
            <p:ph type="body" sz="quarter" idx="10"/>
          </p:nvPr>
        </p:nvSpPr>
        <p:spPr>
          <a:xfrm>
            <a:off x="304800" y="1835395"/>
            <a:ext cx="9448800" cy="2308324"/>
          </a:xfrm>
          <a:prstGeom prst="rect">
            <a:avLst/>
          </a:prstGeom>
          <a:noFill/>
        </p:spPr>
        <p:txBody>
          <a:bodyPr wrap="square" rtlCol="0" anchor="ctr">
            <a:spAutoFit/>
          </a:bodyPr>
          <a:lstStyle/>
          <a:p>
            <a:pPr marL="0" indent="0">
              <a:buNone/>
            </a:pPr>
            <a:r>
              <a:rPr lang="en-US" b="1" dirty="0"/>
              <a:t>Brugere, I.</a:t>
            </a:r>
            <a:r>
              <a:rPr lang="en-US" dirty="0"/>
              <a:t>, Gallagher, B., &amp; Berger-Wolf, T. Y. (2018). Network Structure Inference, a Survey: Motivations, Methods, and Applications. </a:t>
            </a:r>
            <a:r>
              <a:rPr lang="en-US" i="1" dirty="0"/>
              <a:t>ACM Computing Surveys (CSUR)</a:t>
            </a:r>
            <a:r>
              <a:rPr lang="en-US" dirty="0"/>
              <a:t>, </a:t>
            </a:r>
            <a:r>
              <a:rPr lang="en-US" i="1" dirty="0"/>
              <a:t>51</a:t>
            </a:r>
            <a:r>
              <a:rPr lang="en-US" dirty="0"/>
              <a:t>(2), 24.</a:t>
            </a:r>
            <a:endParaRPr lang="en-US" dirty="0">
              <a:latin typeface="Linux Libertine" charset="0"/>
              <a:ea typeface="Linux Libertine" charset="0"/>
              <a:cs typeface="Linux Libertine" charset="0"/>
            </a:endParaRPr>
          </a:p>
        </p:txBody>
      </p:sp>
    </p:spTree>
    <p:extLst>
      <p:ext uri="{BB962C8B-B14F-4D97-AF65-F5344CB8AC3E}">
        <p14:creationId xmlns:p14="http://schemas.microsoft.com/office/powerpoint/2010/main" val="2385344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B68D13-795A-434E-B49A-A30ECA0F3A76}"/>
              </a:ext>
            </a:extLst>
          </p:cNvPr>
          <p:cNvSpPr>
            <a:spLocks noGrp="1"/>
          </p:cNvSpPr>
          <p:nvPr>
            <p:ph type="sldNum" sz="quarter" idx="4"/>
          </p:nvPr>
        </p:nvSpPr>
        <p:spPr/>
        <p:txBody>
          <a:bodyPr/>
          <a:lstStyle/>
          <a:p>
            <a:fld id="{E1C7F28F-C94C-4042-84D8-4BC2F207C7AD}" type="slidenum">
              <a:rPr lang="en-US" smtClean="0"/>
              <a:t>4</a:t>
            </a:fld>
            <a:endParaRPr lang="en-US" dirty="0"/>
          </a:p>
        </p:txBody>
      </p:sp>
      <p:sp>
        <p:nvSpPr>
          <p:cNvPr id="3" name="Title 2">
            <a:extLst>
              <a:ext uri="{FF2B5EF4-FFF2-40B4-BE49-F238E27FC236}">
                <a16:creationId xmlns:a16="http://schemas.microsoft.com/office/drawing/2014/main" id="{4BEAD5C3-C772-FB4D-B8F0-913FA5EBFE36}"/>
              </a:ext>
            </a:extLst>
          </p:cNvPr>
          <p:cNvSpPr>
            <a:spLocks noGrp="1"/>
          </p:cNvSpPr>
          <p:nvPr>
            <p:ph type="title"/>
          </p:nvPr>
        </p:nvSpPr>
        <p:spPr/>
        <p:txBody>
          <a:bodyPr/>
          <a:lstStyle/>
          <a:p>
            <a:r>
              <a:rPr lang="en-US" dirty="0"/>
              <a:t>Graph definition</a:t>
            </a:r>
          </a:p>
        </p:txBody>
      </p:sp>
      <mc:AlternateContent xmlns:mc="http://schemas.openxmlformats.org/markup-compatibility/2006">
        <mc:Choice xmlns:a14="http://schemas.microsoft.com/office/drawing/2010/main" Requires="a14">
          <p:sp>
            <p:nvSpPr>
              <p:cNvPr id="4" name="Text Placeholder 3">
                <a:extLst>
                  <a:ext uri="{FF2B5EF4-FFF2-40B4-BE49-F238E27FC236}">
                    <a16:creationId xmlns:a16="http://schemas.microsoft.com/office/drawing/2014/main" id="{3382049D-7ADB-8B4D-BA8A-BC1058919FAC}"/>
                  </a:ext>
                </a:extLst>
              </p:cNvPr>
              <p:cNvSpPr>
                <a:spLocks noGrp="1"/>
              </p:cNvSpPr>
              <p:nvPr>
                <p:ph type="body" sz="quarter" idx="10"/>
              </p:nvPr>
            </p:nvSpPr>
            <p:spPr/>
            <p:txBody>
              <a:bodyPr>
                <a:normAutofit lnSpcReduction="10000"/>
              </a:bodyPr>
              <a:lstStyle/>
              <a:p>
                <a:r>
                  <a:rPr lang="en-US" dirty="0"/>
                  <a:t>Given </a:t>
                </a:r>
                <a14:m>
                  <m:oMath xmlns:m="http://schemas.openxmlformats.org/officeDocument/2006/math">
                    <m:r>
                      <a:rPr lang="en-US" i="1">
                        <a:latin typeface="Cambria Math" panose="02040503050406030204" pitchFamily="18" charset="0"/>
                      </a:rPr>
                      <m:t>𝐷</m:t>
                    </m:r>
                    <m:r>
                      <a:rPr lang="en-US" i="1">
                        <a:latin typeface="Cambria Math" panose="02040503050406030204" pitchFamily="18" charset="0"/>
                      </a:rPr>
                      <m:t>, </m:t>
                    </m:r>
                  </m:oMath>
                </a14:m>
                <a:endParaRPr lang="en-US" i="1" dirty="0">
                  <a:latin typeface="Cambria Math" panose="02040503050406030204" pitchFamily="18" charset="0"/>
                </a:endParaRPr>
              </a:p>
              <a:p>
                <a:pPr marL="509412" lvl="1" indent="0">
                  <a:buNone/>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ea typeface="Cambria Math" panose="02040503050406030204" pitchFamily="18" charset="0"/>
                        </a:rPr>
                        <m:t>ℛ</m:t>
                      </m:r>
                      <m:d>
                        <m:dPr>
                          <m:ctrlPr>
                            <a:rPr lang="en-US" sz="3600" i="1">
                              <a:latin typeface="Cambria Math" panose="02040503050406030204" pitchFamily="18" charset="0"/>
                            </a:rPr>
                          </m:ctrlPr>
                        </m:dPr>
                        <m:e>
                          <m:r>
                            <a:rPr lang="en-US" sz="3600" i="1">
                              <a:latin typeface="Cambria Math" panose="02040503050406030204" pitchFamily="18" charset="0"/>
                            </a:rPr>
                            <m:t>𝐷</m:t>
                          </m:r>
                          <m:r>
                            <a:rPr lang="en-US" sz="3600" b="0" i="1" smtClean="0">
                              <a:latin typeface="Cambria Math" panose="02040503050406030204" pitchFamily="18" charset="0"/>
                            </a:rPr>
                            <m:t>, </m:t>
                          </m:r>
                          <m:r>
                            <a:rPr lang="en-US" sz="3600" b="1" i="1" smtClean="0">
                              <a:latin typeface="Cambria Math" panose="02040503050406030204" pitchFamily="18" charset="0"/>
                            </a:rPr>
                            <m:t>𝜶</m:t>
                          </m:r>
                        </m:e>
                      </m:d>
                      <m:r>
                        <a:rPr lang="en-US" sz="3600" i="1">
                          <a:latin typeface="Cambria Math" panose="02040503050406030204" pitchFamily="18" charset="0"/>
                        </a:rPr>
                        <m:t>→</m:t>
                      </m:r>
                      <m:r>
                        <a:rPr lang="en-US" sz="3600" i="1">
                          <a:latin typeface="Cambria Math" panose="02040503050406030204" pitchFamily="18" charset="0"/>
                        </a:rPr>
                        <m:t>𝐺</m:t>
                      </m:r>
                      <m:r>
                        <a:rPr lang="en-US" sz="3600" b="0" i="1" smtClean="0">
                          <a:latin typeface="Cambria Math" panose="02040503050406030204" pitchFamily="18" charset="0"/>
                        </a:rPr>
                        <m:t> :</m:t>
                      </m:r>
                      <m:r>
                        <a:rPr lang="en-US" sz="3600" i="1">
                          <a:latin typeface="Cambria Math" panose="02040503050406030204" pitchFamily="18" charset="0"/>
                        </a:rPr>
                        <m:t>(</m:t>
                      </m:r>
                      <m:r>
                        <a:rPr lang="en-US" sz="3600" i="1">
                          <a:latin typeface="Cambria Math" panose="02040503050406030204" pitchFamily="18" charset="0"/>
                        </a:rPr>
                        <m:t>𝑉</m:t>
                      </m:r>
                      <m:r>
                        <a:rPr lang="en-US" sz="3600" i="1">
                          <a:latin typeface="Cambria Math" panose="02040503050406030204" pitchFamily="18" charset="0"/>
                        </a:rPr>
                        <m:t>, </m:t>
                      </m:r>
                      <m:r>
                        <a:rPr lang="en-US" sz="3600" i="1">
                          <a:latin typeface="Cambria Math" panose="02040503050406030204" pitchFamily="18" charset="0"/>
                        </a:rPr>
                        <m:t>𝐸</m:t>
                      </m:r>
                      <m:r>
                        <a:rPr lang="en-US" sz="3600" i="1">
                          <a:latin typeface="Cambria Math" panose="02040503050406030204" pitchFamily="18" charset="0"/>
                        </a:rPr>
                        <m:t>, </m:t>
                      </m:r>
                      <m:r>
                        <a:rPr lang="en-US" sz="3600" i="1">
                          <a:latin typeface="Cambria Math" panose="02040503050406030204" pitchFamily="18" charset="0"/>
                        </a:rPr>
                        <m:t>𝐴</m:t>
                      </m:r>
                      <m:r>
                        <a:rPr lang="en-US" sz="3600" i="1">
                          <a:latin typeface="Cambria Math" panose="02040503050406030204" pitchFamily="18" charset="0"/>
                        </a:rPr>
                        <m:t>)</m:t>
                      </m:r>
                    </m:oMath>
                  </m:oMathPara>
                </a14:m>
                <a:endParaRPr lang="en-US" sz="3600" dirty="0"/>
              </a:p>
              <a:p>
                <a:r>
                  <a:rPr lang="en-US" dirty="0"/>
                  <a:t>Nodes:</a:t>
                </a:r>
              </a:p>
              <a:p>
                <a:pPr lvl="1"/>
                <a:r>
                  <a:rPr lang="en-US" dirty="0"/>
                  <a:t>Explicit: Known node mapping, </a:t>
                </a:r>
                <a14:m>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𝑑</m:t>
                            </m:r>
                          </m:e>
                        </m:acc>
                      </m:e>
                      <m:sub>
                        <m:r>
                          <a:rPr lang="en-US" b="0" i="1" smtClean="0">
                            <a:latin typeface="Cambria Math" panose="02040503050406030204" pitchFamily="18" charset="0"/>
                          </a:rPr>
                          <m:t>𝑖</m:t>
                        </m:r>
                        <m:r>
                          <a:rPr lang="en-US" b="0" i="1" smtClean="0">
                            <a:latin typeface="Cambria Math" panose="02040503050406030204" pitchFamily="18" charset="0"/>
                          </a:rPr>
                          <m:t> </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oMath>
                </a14:m>
                <a:r>
                  <a:rPr lang="en-US" dirty="0"/>
                  <a:t>, (</a:t>
                </a:r>
                <a:r>
                  <a:rPr lang="en-US" i="1" dirty="0"/>
                  <a:t>e.g.</a:t>
                </a:r>
                <a:r>
                  <a:rPr lang="en-US" dirty="0"/>
                  <a:t> users)</a:t>
                </a:r>
              </a:p>
              <a:p>
                <a:pPr lvl="1"/>
                <a:r>
                  <a:rPr lang="en-US" dirty="0"/>
                  <a:t>Inferred: Unknown node mapping, </a:t>
                </a:r>
                <a14:m>
                  <m:oMath xmlns:m="http://schemas.openxmlformats.org/officeDocument/2006/math">
                    <m:r>
                      <a:rPr lang="en-US" i="1">
                        <a:latin typeface="Cambria Math" panose="02040503050406030204" pitchFamily="18" charset="0"/>
                      </a:rPr>
                      <m:t>𝐷</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𝑖</m:t>
                        </m:r>
                      </m:sub>
                    </m:sSub>
                    <m:r>
                      <a:rPr lang="en-US" i="1">
                        <a:latin typeface="Cambria Math" panose="02040503050406030204" pitchFamily="18" charset="0"/>
                      </a:rPr>
                      <m:t>] </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oMath>
                </a14:m>
                <a:r>
                  <a:rPr lang="en-US" dirty="0"/>
                  <a:t>, (</a:t>
                </a:r>
                <a:r>
                  <a:rPr lang="en-US" i="1" dirty="0"/>
                  <a:t>e.g.</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𝑖</m:t>
                        </m:r>
                      </m:sub>
                    </m:sSub>
                  </m:oMath>
                </a14:m>
                <a:r>
                  <a:rPr lang="en-US" dirty="0"/>
                  <a:t> pixels of an object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oMath>
                </a14:m>
                <a:r>
                  <a:rPr lang="en-US" dirty="0"/>
                  <a:t>)</a:t>
                </a:r>
              </a:p>
              <a:p>
                <a:r>
                  <a:rPr lang="en-US" dirty="0"/>
                  <a:t>Edges:</a:t>
                </a:r>
              </a:p>
              <a:p>
                <a:pPr lvl="1"/>
                <a:r>
                  <a:rPr lang="en-US" dirty="0"/>
                  <a:t>Explicit: Unambiguous </a:t>
                </a:r>
                <a:r>
                  <a:rPr lang="en-US" dirty="0" err="1"/>
                  <a:t>w.r.t</a:t>
                </a:r>
                <a:r>
                  <a:rPr lang="en-US" dirty="0"/>
                  <a:t> domain (</a:t>
                </a:r>
                <a:r>
                  <a:rPr lang="en-US" i="1" dirty="0"/>
                  <a:t>e.g.</a:t>
                </a:r>
                <a:r>
                  <a:rPr lang="en-US" dirty="0"/>
                  <a:t> follower)</a:t>
                </a:r>
              </a:p>
              <a:p>
                <a:pPr lvl="1"/>
                <a:r>
                  <a:rPr lang="en-US" dirty="0"/>
                  <a:t>Discrete: Unambiguous interactions (</a:t>
                </a:r>
                <a:r>
                  <a:rPr lang="en-US" i="1" dirty="0"/>
                  <a:t>e.g.</a:t>
                </a:r>
                <a:r>
                  <a:rPr lang="en-US" dirty="0"/>
                  <a:t> calls) </a:t>
                </a:r>
              </a:p>
              <a:p>
                <a:pPr lvl="1"/>
                <a:r>
                  <a:rPr lang="en-US" dirty="0"/>
                  <a:t>Inferred: Ambiguous interactions (</a:t>
                </a:r>
                <a:r>
                  <a:rPr lang="en-US" i="1" dirty="0"/>
                  <a:t>e.g.</a:t>
                </a:r>
                <a:r>
                  <a:rPr lang="en-US" dirty="0"/>
                  <a:t> co-locations)	</a:t>
                </a:r>
              </a:p>
            </p:txBody>
          </p:sp>
        </mc:Choice>
        <mc:Fallback>
          <p:sp>
            <p:nvSpPr>
              <p:cNvPr id="4" name="Text Placeholder 3">
                <a:extLst>
                  <a:ext uri="{FF2B5EF4-FFF2-40B4-BE49-F238E27FC236}">
                    <a16:creationId xmlns:a16="http://schemas.microsoft.com/office/drawing/2014/main" id="{3382049D-7ADB-8B4D-BA8A-BC1058919FAC}"/>
                  </a:ext>
                </a:extLst>
              </p:cNvPr>
              <p:cNvSpPr>
                <a:spLocks noGrp="1" noRot="1" noChangeAspect="1" noMove="1" noResize="1" noEditPoints="1" noAdjustHandles="1" noChangeArrowheads="1" noChangeShapeType="1" noTextEdit="1"/>
              </p:cNvSpPr>
              <p:nvPr>
                <p:ph type="body" sz="quarter" idx="10"/>
              </p:nvPr>
            </p:nvSpPr>
            <p:spPr>
              <a:blipFill>
                <a:blip r:embed="rId2"/>
                <a:stretch>
                  <a:fillRect l="-1882" t="-2439" r="-1478"/>
                </a:stretch>
              </a:blipFill>
            </p:spPr>
            <p:txBody>
              <a:bodyPr/>
              <a:lstStyle/>
              <a:p>
                <a:r>
                  <a:rPr lang="en-US">
                    <a:noFill/>
                  </a:rPr>
                  <a:t> </a:t>
                </a:r>
              </a:p>
            </p:txBody>
          </p:sp>
        </mc:Fallback>
      </mc:AlternateContent>
    </p:spTree>
    <p:extLst>
      <p:ext uri="{BB962C8B-B14F-4D97-AF65-F5344CB8AC3E}">
        <p14:creationId xmlns:p14="http://schemas.microsoft.com/office/powerpoint/2010/main" val="393563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D10E7-DEC4-AA42-9EDA-BBBF02B8A18C}"/>
              </a:ext>
            </a:extLst>
          </p:cNvPr>
          <p:cNvSpPr>
            <a:spLocks noGrp="1"/>
          </p:cNvSpPr>
          <p:nvPr>
            <p:ph type="sldNum" sz="quarter" idx="4"/>
          </p:nvPr>
        </p:nvSpPr>
        <p:spPr/>
        <p:txBody>
          <a:bodyPr/>
          <a:lstStyle/>
          <a:p>
            <a:fld id="{E1C7F28F-C94C-4042-84D8-4BC2F207C7AD}" type="slidenum">
              <a:rPr lang="en-US" smtClean="0"/>
              <a:t>5</a:t>
            </a:fld>
            <a:endParaRPr lang="en-US" dirty="0"/>
          </a:p>
        </p:txBody>
      </p:sp>
      <p:sp>
        <p:nvSpPr>
          <p:cNvPr id="3" name="Title 2">
            <a:extLst>
              <a:ext uri="{FF2B5EF4-FFF2-40B4-BE49-F238E27FC236}">
                <a16:creationId xmlns:a16="http://schemas.microsoft.com/office/drawing/2014/main" id="{11731C52-E884-FD4F-9602-8EB447A9073A}"/>
              </a:ext>
            </a:extLst>
          </p:cNvPr>
          <p:cNvSpPr>
            <a:spLocks noGrp="1"/>
          </p:cNvSpPr>
          <p:nvPr>
            <p:ph type="title"/>
          </p:nvPr>
        </p:nvSpPr>
        <p:spPr/>
        <p:txBody>
          <a:bodyPr/>
          <a:lstStyle/>
          <a:p>
            <a:r>
              <a:rPr lang="en-US" dirty="0"/>
              <a:t>Graph definition</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9B7A7EAD-2307-CD42-A9FA-52C0F75C9372}"/>
                  </a:ext>
                </a:extLst>
              </p:cNvPr>
              <p:cNvSpPr>
                <a:spLocks noGrp="1"/>
              </p:cNvSpPr>
              <p:nvPr>
                <p:ph type="body" sz="quarter" idx="10"/>
              </p:nvPr>
            </p:nvSpPr>
            <p:spPr/>
            <p:txBody>
              <a:bodyPr/>
              <a:lstStyle/>
              <a:p>
                <a:r>
                  <a:rPr lang="en-US" dirty="0"/>
                  <a:t>Edge definition (inferred): </a:t>
                </a:r>
              </a:p>
              <a:p>
                <a:pPr lvl="1"/>
                <a:r>
                  <a:rPr lang="en-US" dirty="0"/>
                  <a:t>Similarity: Rule-based, correlation, entropy, frequency, regression</a:t>
                </a:r>
              </a:p>
              <a:p>
                <a:pPr lvl="1"/>
                <a:r>
                  <a:rPr lang="en-US" dirty="0"/>
                  <a:t>Parametric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𝑗</m:t>
                        </m:r>
                      </m:sub>
                    </m:sSub>
                  </m:oMath>
                </a14:m>
                <a:r>
                  <a:rPr lang="en-US" dirty="0"/>
                  <a:t>). MLE over E</a:t>
                </a:r>
              </a:p>
              <a:p>
                <a:r>
                  <a:rPr lang="en-US" dirty="0"/>
                  <a:t>Evaluation:</a:t>
                </a:r>
              </a:p>
              <a:p>
                <a:pPr lvl="1"/>
                <a:r>
                  <a:rPr lang="en-US" dirty="0"/>
                  <a:t>Descriptive: node statistics, clusters and roles</a:t>
                </a:r>
              </a:p>
              <a:p>
                <a:pPr lvl="1"/>
                <a:r>
                  <a:rPr lang="en-US" dirty="0"/>
                  <a:t>Fit: (model)</a:t>
                </a:r>
              </a:p>
              <a:p>
                <a:pPr lvl="1"/>
                <a:r>
                  <a:rPr lang="en-US" dirty="0"/>
                  <a:t>Predictive: edge/attribute prediction</a:t>
                </a:r>
              </a:p>
              <a:p>
                <a:pPr marL="0" indent="0">
                  <a:buNone/>
                </a:pPr>
                <a:endParaRPr lang="en-US" dirty="0"/>
              </a:p>
              <a:p>
                <a:pPr lvl="1"/>
                <a:endParaRPr lang="en-US" dirty="0"/>
              </a:p>
            </p:txBody>
          </p:sp>
        </mc:Choice>
        <mc:Fallback xmlns="">
          <p:sp>
            <p:nvSpPr>
              <p:cNvPr id="4" name="Text Placeholder 3">
                <a:extLst>
                  <a:ext uri="{FF2B5EF4-FFF2-40B4-BE49-F238E27FC236}">
                    <a16:creationId xmlns:a16="http://schemas.microsoft.com/office/drawing/2014/main" id="{9B7A7EAD-2307-CD42-A9FA-52C0F75C9372}"/>
                  </a:ext>
                </a:extLst>
              </p:cNvPr>
              <p:cNvSpPr>
                <a:spLocks noGrp="1" noRot="1" noChangeAspect="1" noMove="1" noResize="1" noEditPoints="1" noAdjustHandles="1" noChangeArrowheads="1" noChangeShapeType="1" noTextEdit="1"/>
              </p:cNvSpPr>
              <p:nvPr>
                <p:ph type="body" sz="quarter" idx="10"/>
              </p:nvPr>
            </p:nvSpPr>
            <p:spPr>
              <a:blipFill>
                <a:blip r:embed="rId2"/>
                <a:stretch>
                  <a:fillRect l="-1882" t="-1423"/>
                </a:stretch>
              </a:blipFill>
            </p:spPr>
            <p:txBody>
              <a:bodyPr/>
              <a:lstStyle/>
              <a:p>
                <a:r>
                  <a:rPr lang="en-US">
                    <a:noFill/>
                  </a:rPr>
                  <a:t> </a:t>
                </a:r>
              </a:p>
            </p:txBody>
          </p:sp>
        </mc:Fallback>
      </mc:AlternateContent>
    </p:spTree>
    <p:extLst>
      <p:ext uri="{BB962C8B-B14F-4D97-AF65-F5344CB8AC3E}">
        <p14:creationId xmlns:p14="http://schemas.microsoft.com/office/powerpoint/2010/main" val="2292342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009E89-4178-5645-B98D-59543685C505}"/>
              </a:ext>
            </a:extLst>
          </p:cNvPr>
          <p:cNvSpPr>
            <a:spLocks noGrp="1"/>
          </p:cNvSpPr>
          <p:nvPr>
            <p:ph type="sldNum" sz="quarter" idx="4"/>
          </p:nvPr>
        </p:nvSpPr>
        <p:spPr/>
        <p:txBody>
          <a:bodyPr/>
          <a:lstStyle/>
          <a:p>
            <a:fld id="{E1C7F28F-C94C-4042-84D8-4BC2F207C7AD}" type="slidenum">
              <a:rPr lang="en-US" smtClean="0"/>
              <a:t>6</a:t>
            </a:fld>
            <a:endParaRPr lang="en-US" dirty="0"/>
          </a:p>
        </p:txBody>
      </p:sp>
      <p:sp>
        <p:nvSpPr>
          <p:cNvPr id="3" name="Title 2">
            <a:extLst>
              <a:ext uri="{FF2B5EF4-FFF2-40B4-BE49-F238E27FC236}">
                <a16:creationId xmlns:a16="http://schemas.microsoft.com/office/drawing/2014/main" id="{757F9CA9-08E8-254E-A486-C3221C7809CD}"/>
              </a:ext>
            </a:extLst>
          </p:cNvPr>
          <p:cNvSpPr>
            <a:spLocks noGrp="1"/>
          </p:cNvSpPr>
          <p:nvPr>
            <p:ph type="title"/>
          </p:nvPr>
        </p:nvSpPr>
        <p:spPr/>
        <p:txBody>
          <a:bodyPr/>
          <a:lstStyle/>
          <a:p>
            <a:r>
              <a:rPr lang="en-US" dirty="0"/>
              <a:t>A light example</a:t>
            </a:r>
          </a:p>
        </p:txBody>
      </p:sp>
      <p:sp>
        <p:nvSpPr>
          <p:cNvPr id="4" name="Text Placeholder 3">
            <a:extLst>
              <a:ext uri="{FF2B5EF4-FFF2-40B4-BE49-F238E27FC236}">
                <a16:creationId xmlns:a16="http://schemas.microsoft.com/office/drawing/2014/main" id="{CE529C31-2DF2-4F4E-B5BE-89FADEF12A19}"/>
              </a:ext>
            </a:extLst>
          </p:cNvPr>
          <p:cNvSpPr>
            <a:spLocks noGrp="1"/>
          </p:cNvSpPr>
          <p:nvPr>
            <p:ph type="body" sz="quarter" idx="10"/>
          </p:nvPr>
        </p:nvSpPr>
        <p:spPr/>
        <p:txBody>
          <a:bodyPr/>
          <a:lstStyle/>
          <a:p>
            <a:r>
              <a:rPr lang="en-US" sz="2800" dirty="0"/>
              <a:t>A Reality Mining graph inferred from mobile phone users (nodes) </a:t>
            </a:r>
          </a:p>
          <a:p>
            <a:r>
              <a:rPr lang="en-US" sz="2800" dirty="0"/>
              <a:t>Edges defined by PCA on calls (discrete) and Bluetooth (inferred) interactions </a:t>
            </a:r>
          </a:p>
          <a:p>
            <a:r>
              <a:rPr lang="en-US" sz="2800" dirty="0"/>
              <a:t>Evaluated against survey data of ground-truth friendships, (right, looks OK!) </a:t>
            </a:r>
          </a:p>
        </p:txBody>
      </p:sp>
      <p:pic>
        <p:nvPicPr>
          <p:cNvPr id="6" name="Picture 5">
            <a:extLst>
              <a:ext uri="{FF2B5EF4-FFF2-40B4-BE49-F238E27FC236}">
                <a16:creationId xmlns:a16="http://schemas.microsoft.com/office/drawing/2014/main" id="{C19FB9B1-D338-5B44-AC2D-333EEA94D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672203"/>
            <a:ext cx="4260110" cy="3013634"/>
          </a:xfrm>
          <a:prstGeom prst="rect">
            <a:avLst/>
          </a:prstGeom>
        </p:spPr>
      </p:pic>
      <p:pic>
        <p:nvPicPr>
          <p:cNvPr id="8" name="Picture 7">
            <a:extLst>
              <a:ext uri="{FF2B5EF4-FFF2-40B4-BE49-F238E27FC236}">
                <a16:creationId xmlns:a16="http://schemas.microsoft.com/office/drawing/2014/main" id="{1B9C51AB-9693-E84D-A98C-8E1411705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5692" y="3672203"/>
            <a:ext cx="4257908" cy="3012076"/>
          </a:xfrm>
          <a:prstGeom prst="rect">
            <a:avLst/>
          </a:prstGeom>
        </p:spPr>
      </p:pic>
      <p:sp>
        <p:nvSpPr>
          <p:cNvPr id="9" name="TextBox 8">
            <a:extLst>
              <a:ext uri="{FF2B5EF4-FFF2-40B4-BE49-F238E27FC236}">
                <a16:creationId xmlns:a16="http://schemas.microsoft.com/office/drawing/2014/main" id="{B11D52F4-10B2-4C4E-934A-1614F34959C9}"/>
              </a:ext>
            </a:extLst>
          </p:cNvPr>
          <p:cNvSpPr txBox="1"/>
          <p:nvPr/>
        </p:nvSpPr>
        <p:spPr>
          <a:xfrm>
            <a:off x="1944977" y="6698536"/>
            <a:ext cx="979755"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Inferred</a:t>
            </a:r>
          </a:p>
        </p:txBody>
      </p:sp>
      <p:sp>
        <p:nvSpPr>
          <p:cNvPr id="10" name="TextBox 9">
            <a:extLst>
              <a:ext uri="{FF2B5EF4-FFF2-40B4-BE49-F238E27FC236}">
                <a16:creationId xmlns:a16="http://schemas.microsoft.com/office/drawing/2014/main" id="{5B36794F-43C1-5148-8463-39BFAD4A98FA}"/>
              </a:ext>
            </a:extLst>
          </p:cNvPr>
          <p:cNvSpPr txBox="1"/>
          <p:nvPr/>
        </p:nvSpPr>
        <p:spPr>
          <a:xfrm>
            <a:off x="6705600" y="6697945"/>
            <a:ext cx="2047355"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Survey Friendships</a:t>
            </a:r>
          </a:p>
        </p:txBody>
      </p:sp>
      <p:sp>
        <p:nvSpPr>
          <p:cNvPr id="11" name="Rectangle 10">
            <a:extLst>
              <a:ext uri="{FF2B5EF4-FFF2-40B4-BE49-F238E27FC236}">
                <a16:creationId xmlns:a16="http://schemas.microsoft.com/office/drawing/2014/main" id="{1BC73F9C-61E9-3348-8BD2-328D1AB35C97}"/>
              </a:ext>
            </a:extLst>
          </p:cNvPr>
          <p:cNvSpPr/>
          <p:nvPr/>
        </p:nvSpPr>
        <p:spPr>
          <a:xfrm>
            <a:off x="1752600" y="7087602"/>
            <a:ext cx="8737941" cy="646331"/>
          </a:xfrm>
          <a:prstGeom prst="rect">
            <a:avLst/>
          </a:prstGeom>
        </p:spPr>
        <p:txBody>
          <a:bodyPr wrap="square">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Eagle, N., Pentland, A. S., &amp; </a:t>
            </a:r>
            <a:r>
              <a:rPr lang="en-US" dirty="0" err="1">
                <a:latin typeface="Linux Libertine" panose="02000503000000000000" pitchFamily="2" charset="0"/>
                <a:ea typeface="Linux Libertine" panose="02000503000000000000" pitchFamily="2" charset="0"/>
                <a:cs typeface="Linux Libertine" panose="02000503000000000000" pitchFamily="2" charset="0"/>
              </a:rPr>
              <a:t>Lazer</a:t>
            </a:r>
            <a:r>
              <a:rPr lang="en-US" dirty="0">
                <a:latin typeface="Linux Libertine" panose="02000503000000000000" pitchFamily="2" charset="0"/>
                <a:ea typeface="Linux Libertine" panose="02000503000000000000" pitchFamily="2" charset="0"/>
                <a:cs typeface="Linux Libertine" panose="02000503000000000000" pitchFamily="2" charset="0"/>
              </a:rPr>
              <a:t>, D. (2009). Inferring friendship network structure by using mobile phone data. </a:t>
            </a:r>
            <a:r>
              <a:rPr lang="en-US" i="1" dirty="0">
                <a:latin typeface="Linux Libertine" panose="02000503000000000000" pitchFamily="2" charset="0"/>
                <a:ea typeface="Linux Libertine" panose="02000503000000000000" pitchFamily="2" charset="0"/>
                <a:cs typeface="Linux Libertine" panose="02000503000000000000" pitchFamily="2" charset="0"/>
              </a:rPr>
              <a:t>Proc. of the National Academy of Sciences</a:t>
            </a:r>
            <a:endParaRPr lang="en-US" dirty="0">
              <a:latin typeface="Linux Libertine" panose="02000503000000000000" pitchFamily="2" charset="0"/>
              <a:ea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3808496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95A42D-A2B7-D04F-AB00-361B68BC92B1}"/>
              </a:ext>
            </a:extLst>
          </p:cNvPr>
          <p:cNvSpPr>
            <a:spLocks noGrp="1"/>
          </p:cNvSpPr>
          <p:nvPr>
            <p:ph type="sldNum" sz="quarter" idx="4"/>
          </p:nvPr>
        </p:nvSpPr>
        <p:spPr>
          <a:xfrm>
            <a:off x="7208520" y="7203864"/>
            <a:ext cx="2346960" cy="413808"/>
          </a:xfrm>
        </p:spPr>
        <p:txBody>
          <a:bodyPr/>
          <a:lstStyle/>
          <a:p>
            <a:fld id="{E1C7F28F-C94C-4042-84D8-4BC2F207C7AD}" type="slidenum">
              <a:rPr lang="en-US" smtClean="0"/>
              <a:t>7</a:t>
            </a:fld>
            <a:endParaRPr lang="en-US" dirty="0"/>
          </a:p>
        </p:txBody>
      </p:sp>
      <p:sp>
        <p:nvSpPr>
          <p:cNvPr id="3" name="Title 2">
            <a:extLst>
              <a:ext uri="{FF2B5EF4-FFF2-40B4-BE49-F238E27FC236}">
                <a16:creationId xmlns:a16="http://schemas.microsoft.com/office/drawing/2014/main" id="{2BD46748-4D37-C74B-9F0A-BBD903B692B6}"/>
              </a:ext>
            </a:extLst>
          </p:cNvPr>
          <p:cNvSpPr>
            <a:spLocks noGrp="1"/>
          </p:cNvSpPr>
          <p:nvPr>
            <p:ph type="title"/>
          </p:nvPr>
        </p:nvSpPr>
        <p:spPr/>
        <p:txBody>
          <a:bodyPr/>
          <a:lstStyle/>
          <a:p>
            <a:r>
              <a:rPr lang="en-US" dirty="0"/>
              <a:t>Predictive Evaluation: Thresholding</a:t>
            </a:r>
          </a:p>
        </p:txBody>
      </p:sp>
      <p:sp>
        <p:nvSpPr>
          <p:cNvPr id="4" name="Text Placeholder 3">
            <a:extLst>
              <a:ext uri="{FF2B5EF4-FFF2-40B4-BE49-F238E27FC236}">
                <a16:creationId xmlns:a16="http://schemas.microsoft.com/office/drawing/2014/main" id="{881249A2-4982-5B45-BDFC-77C4088FFB80}"/>
              </a:ext>
            </a:extLst>
          </p:cNvPr>
          <p:cNvSpPr>
            <a:spLocks noGrp="1"/>
          </p:cNvSpPr>
          <p:nvPr>
            <p:ph type="body" sz="quarter" idx="10"/>
          </p:nvPr>
        </p:nvSpPr>
        <p:spPr/>
        <p:txBody>
          <a:bodyPr/>
          <a:lstStyle/>
          <a:p>
            <a:r>
              <a:rPr lang="en-US" dirty="0"/>
              <a:t>Varying interaction thresholds (e.g. # of emails) creates different graphs</a:t>
            </a:r>
          </a:p>
          <a:p>
            <a:r>
              <a:rPr lang="en-US" dirty="0"/>
              <a:t>Various graphs are evaluated on their </a:t>
            </a:r>
            <a:r>
              <a:rPr lang="en-US" i="1" dirty="0"/>
              <a:t>predictive</a:t>
            </a:r>
            <a:r>
              <a:rPr lang="en-US" dirty="0"/>
              <a:t> ability (e.g. role prediction)</a:t>
            </a:r>
          </a:p>
        </p:txBody>
      </p:sp>
      <p:pic>
        <p:nvPicPr>
          <p:cNvPr id="6" name="Picture 5">
            <a:extLst>
              <a:ext uri="{FF2B5EF4-FFF2-40B4-BE49-F238E27FC236}">
                <a16:creationId xmlns:a16="http://schemas.microsoft.com/office/drawing/2014/main" id="{7A0883B1-7B46-2744-9150-824BE42C0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352800"/>
            <a:ext cx="9144000" cy="1396601"/>
          </a:xfrm>
          <a:prstGeom prst="rect">
            <a:avLst/>
          </a:prstGeom>
        </p:spPr>
      </p:pic>
      <p:pic>
        <p:nvPicPr>
          <p:cNvPr id="8" name="Picture 7">
            <a:extLst>
              <a:ext uri="{FF2B5EF4-FFF2-40B4-BE49-F238E27FC236}">
                <a16:creationId xmlns:a16="http://schemas.microsoft.com/office/drawing/2014/main" id="{36AF46FD-EA31-A84F-8BDC-ADCF45AB8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209644"/>
            <a:ext cx="9144000" cy="1419590"/>
          </a:xfrm>
          <a:prstGeom prst="rect">
            <a:avLst/>
          </a:prstGeom>
        </p:spPr>
      </p:pic>
      <p:sp>
        <p:nvSpPr>
          <p:cNvPr id="9" name="TextBox 8">
            <a:extLst>
              <a:ext uri="{FF2B5EF4-FFF2-40B4-BE49-F238E27FC236}">
                <a16:creationId xmlns:a16="http://schemas.microsoft.com/office/drawing/2014/main" id="{B1B3DDE2-BCC3-C743-B2AE-3AECE4AD6E1F}"/>
              </a:ext>
            </a:extLst>
          </p:cNvPr>
          <p:cNvSpPr txBox="1"/>
          <p:nvPr/>
        </p:nvSpPr>
        <p:spPr>
          <a:xfrm>
            <a:off x="4077658" y="4794586"/>
            <a:ext cx="1768433"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University Email</a:t>
            </a:r>
          </a:p>
        </p:txBody>
      </p:sp>
      <p:sp>
        <p:nvSpPr>
          <p:cNvPr id="10" name="TextBox 9">
            <a:extLst>
              <a:ext uri="{FF2B5EF4-FFF2-40B4-BE49-F238E27FC236}">
                <a16:creationId xmlns:a16="http://schemas.microsoft.com/office/drawing/2014/main" id="{D06FE973-A6F1-BD41-9CA9-F524D4D3F906}"/>
              </a:ext>
            </a:extLst>
          </p:cNvPr>
          <p:cNvSpPr txBox="1"/>
          <p:nvPr/>
        </p:nvSpPr>
        <p:spPr>
          <a:xfrm>
            <a:off x="4308490" y="6666782"/>
            <a:ext cx="1361270"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Enron Email</a:t>
            </a:r>
          </a:p>
        </p:txBody>
      </p:sp>
      <p:sp>
        <p:nvSpPr>
          <p:cNvPr id="11" name="Rectangle 10">
            <a:extLst>
              <a:ext uri="{FF2B5EF4-FFF2-40B4-BE49-F238E27FC236}">
                <a16:creationId xmlns:a16="http://schemas.microsoft.com/office/drawing/2014/main" id="{A28305C8-C48A-2F43-B8AB-96D595B06705}"/>
              </a:ext>
            </a:extLst>
          </p:cNvPr>
          <p:cNvSpPr/>
          <p:nvPr/>
        </p:nvSpPr>
        <p:spPr>
          <a:xfrm>
            <a:off x="1524000" y="7213196"/>
            <a:ext cx="8534400" cy="646331"/>
          </a:xfrm>
          <a:prstGeom prst="rect">
            <a:avLst/>
          </a:prstGeom>
        </p:spPr>
        <p:txBody>
          <a:bodyPr wrap="square">
            <a:spAutoFit/>
          </a:bodyPr>
          <a:lstStyle/>
          <a:p>
            <a:r>
              <a:rPr lang="en-US" dirty="0">
                <a:solidFill>
                  <a:srgbClr val="222222"/>
                </a:solidFill>
                <a:latin typeface="Linux Libertine" panose="02000503000000000000" pitchFamily="2" charset="0"/>
                <a:ea typeface="Linux Libertine" panose="02000503000000000000" pitchFamily="2" charset="0"/>
                <a:cs typeface="Linux Libertine" panose="02000503000000000000" pitchFamily="2" charset="0"/>
              </a:rPr>
              <a:t>De Choudhury, M et al. (2010). Inferring relevant social networks from interpersonal communication. In </a:t>
            </a:r>
            <a:r>
              <a:rPr lang="en-US" i="1" dirty="0">
                <a:solidFill>
                  <a:srgbClr val="222222"/>
                </a:solidFill>
                <a:latin typeface="Linux Libertine" panose="02000503000000000000" pitchFamily="2" charset="0"/>
                <a:ea typeface="Linux Libertine" panose="02000503000000000000" pitchFamily="2" charset="0"/>
                <a:cs typeface="Linux Libertine" panose="02000503000000000000" pitchFamily="2" charset="0"/>
              </a:rPr>
              <a:t>Proc. of the 19th WWW Conference</a:t>
            </a:r>
            <a:endParaRPr lang="en-US" dirty="0">
              <a:latin typeface="Linux Libertine" panose="02000503000000000000" pitchFamily="2" charset="0"/>
              <a:ea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134749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1C7F28F-C94C-4042-84D8-4BC2F207C7AD}" type="slidenum">
              <a:rPr lang="en-US" smtClean="0"/>
              <a:t>8</a:t>
            </a:fld>
            <a:endParaRPr lang="en-US" dirty="0"/>
          </a:p>
        </p:txBody>
      </p:sp>
      <p:sp>
        <p:nvSpPr>
          <p:cNvPr id="3" name="Title 2"/>
          <p:cNvSpPr>
            <a:spLocks noGrp="1"/>
          </p:cNvSpPr>
          <p:nvPr>
            <p:ph type="title"/>
          </p:nvPr>
        </p:nvSpPr>
        <p:spPr/>
        <p:txBody>
          <a:bodyPr>
            <a:normAutofit fontScale="90000"/>
          </a:bodyPr>
          <a:lstStyle/>
          <a:p>
            <a:r>
              <a:rPr lang="en-US" dirty="0"/>
              <a:t>Predictive Evaluation: Inference</a:t>
            </a:r>
          </a:p>
        </p:txBody>
      </p:sp>
      <p:sp>
        <p:nvSpPr>
          <p:cNvPr id="5" name="TextBox 4"/>
          <p:cNvSpPr txBox="1"/>
          <p:nvPr/>
        </p:nvSpPr>
        <p:spPr>
          <a:xfrm>
            <a:off x="1117549" y="6882926"/>
            <a:ext cx="8879579" cy="923330"/>
          </a:xfrm>
          <a:prstGeom prst="rect">
            <a:avLst/>
          </a:prstGeom>
          <a:noFill/>
        </p:spPr>
        <p:txBody>
          <a:bodyPr wrap="square" rtlCol="0">
            <a:spAutoFit/>
          </a:bodyPr>
          <a:lstStyle/>
          <a:p>
            <a:r>
              <a:rPr lang="en-US" dirty="0" err="1">
                <a:latin typeface="Linux Libertine" panose="02000503000000000000" pitchFamily="2" charset="0"/>
                <a:ea typeface="Linux Libertine" panose="02000503000000000000" pitchFamily="2" charset="0"/>
                <a:cs typeface="Linux Libertine" panose="02000503000000000000" pitchFamily="2" charset="0"/>
              </a:rPr>
              <a:t>Farine</a:t>
            </a:r>
            <a:r>
              <a:rPr lang="en-US" dirty="0">
                <a:latin typeface="Linux Libertine" panose="02000503000000000000" pitchFamily="2" charset="0"/>
                <a:ea typeface="Linux Libertine" panose="02000503000000000000" pitchFamily="2" charset="0"/>
                <a:cs typeface="Linux Libertine" panose="02000503000000000000" pitchFamily="2" charset="0"/>
              </a:rPr>
              <a:t>, D. R., </a:t>
            </a:r>
            <a:r>
              <a:rPr lang="en-US" dirty="0" err="1">
                <a:latin typeface="Linux Libertine" panose="02000503000000000000" pitchFamily="2" charset="0"/>
                <a:ea typeface="Linux Libertine" panose="02000503000000000000" pitchFamily="2" charset="0"/>
                <a:cs typeface="Linux Libertine" panose="02000503000000000000" pitchFamily="2" charset="0"/>
              </a:rPr>
              <a:t>Strandburg-Peshkin</a:t>
            </a:r>
            <a:r>
              <a:rPr lang="en-US" dirty="0">
                <a:latin typeface="Linux Libertine" panose="02000503000000000000" pitchFamily="2" charset="0"/>
                <a:ea typeface="Linux Libertine" panose="02000503000000000000" pitchFamily="2" charset="0"/>
                <a:cs typeface="Linux Libertine" panose="02000503000000000000" pitchFamily="2" charset="0"/>
              </a:rPr>
              <a:t>, A., Berger-Wolf, T., </a:t>
            </a:r>
            <a:r>
              <a:rPr lang="en-US" dirty="0" err="1">
                <a:latin typeface="Linux Libertine" panose="02000503000000000000" pitchFamily="2" charset="0"/>
                <a:ea typeface="Linux Libertine" panose="02000503000000000000" pitchFamily="2" charset="0"/>
                <a:cs typeface="Linux Libertine" panose="02000503000000000000" pitchFamily="2" charset="0"/>
              </a:rPr>
              <a:t>Ziebart</a:t>
            </a:r>
            <a:r>
              <a:rPr lang="en-US" dirty="0">
                <a:latin typeface="Linux Libertine" panose="02000503000000000000" pitchFamily="2" charset="0"/>
                <a:ea typeface="Linux Libertine" panose="02000503000000000000" pitchFamily="2" charset="0"/>
                <a:cs typeface="Linux Libertine" panose="02000503000000000000" pitchFamily="2" charset="0"/>
              </a:rPr>
              <a:t>, B., </a:t>
            </a:r>
            <a:r>
              <a:rPr lang="en-US" b="1" dirty="0">
                <a:latin typeface="Linux Libertine" panose="02000503000000000000" pitchFamily="2" charset="0"/>
                <a:ea typeface="Linux Libertine" panose="02000503000000000000" pitchFamily="2" charset="0"/>
                <a:cs typeface="Linux Libertine" panose="02000503000000000000" pitchFamily="2" charset="0"/>
              </a:rPr>
              <a:t>Brugere, I</a:t>
            </a:r>
            <a:r>
              <a:rPr lang="en-US" dirty="0">
                <a:latin typeface="Linux Libertine" panose="02000503000000000000" pitchFamily="2" charset="0"/>
                <a:ea typeface="Linux Libertine" panose="02000503000000000000" pitchFamily="2" charset="0"/>
                <a:cs typeface="Linux Libertine" panose="02000503000000000000" pitchFamily="2" charset="0"/>
              </a:rPr>
              <a:t>., Li, J., &amp; </a:t>
            </a:r>
            <a:r>
              <a:rPr lang="en-US" dirty="0" err="1">
                <a:latin typeface="Linux Libertine" panose="02000503000000000000" pitchFamily="2" charset="0"/>
                <a:ea typeface="Linux Libertine" panose="02000503000000000000" pitchFamily="2" charset="0"/>
                <a:cs typeface="Linux Libertine" panose="02000503000000000000" pitchFamily="2" charset="0"/>
              </a:rPr>
              <a:t>Crofoot</a:t>
            </a:r>
            <a:r>
              <a:rPr lang="en-US" dirty="0">
                <a:latin typeface="Linux Libertine" panose="02000503000000000000" pitchFamily="2" charset="0"/>
                <a:ea typeface="Linux Libertine" panose="02000503000000000000" pitchFamily="2" charset="0"/>
                <a:cs typeface="Linux Libertine" panose="02000503000000000000" pitchFamily="2" charset="0"/>
              </a:rPr>
              <a:t>, M. C. (2016). Both nearest </a:t>
            </a:r>
            <a:r>
              <a:rPr lang="en-US" dirty="0" err="1">
                <a:latin typeface="Linux Libertine" panose="02000503000000000000" pitchFamily="2" charset="0"/>
                <a:ea typeface="Linux Libertine" panose="02000503000000000000" pitchFamily="2" charset="0"/>
                <a:cs typeface="Linux Libertine" panose="02000503000000000000" pitchFamily="2" charset="0"/>
              </a:rPr>
              <a:t>neighbours</a:t>
            </a:r>
            <a:r>
              <a:rPr lang="en-US" dirty="0">
                <a:latin typeface="Linux Libertine" panose="02000503000000000000" pitchFamily="2" charset="0"/>
                <a:ea typeface="Linux Libertine" panose="02000503000000000000" pitchFamily="2" charset="0"/>
                <a:cs typeface="Linux Libertine" panose="02000503000000000000" pitchFamily="2" charset="0"/>
              </a:rPr>
              <a:t> and long-term affiliates predict individual locations during collective movement in wild baboons. </a:t>
            </a:r>
            <a:r>
              <a:rPr lang="en-US" i="1" dirty="0">
                <a:latin typeface="Linux Libertine" panose="02000503000000000000" pitchFamily="2" charset="0"/>
                <a:ea typeface="Linux Libertine" panose="02000503000000000000" pitchFamily="2" charset="0"/>
                <a:cs typeface="Linux Libertine" panose="02000503000000000000" pitchFamily="2" charset="0"/>
              </a:rPr>
              <a:t>Nature Scientific Reports.</a:t>
            </a:r>
            <a:endParaRPr lang="en-US" dirty="0">
              <a:latin typeface="Linux Libertine" panose="02000503000000000000" pitchFamily="2" charset="0"/>
              <a:ea typeface="Linux Libertine" panose="02000503000000000000" pitchFamily="2" charset="0"/>
              <a:cs typeface="Linux Libertine" panose="02000503000000000000" pitchFamily="2" charset="0"/>
            </a:endParaRPr>
          </a:p>
        </p:txBody>
      </p:sp>
      <p:pic>
        <p:nvPicPr>
          <p:cNvPr id="10" name="BaboonsMoving.mov">
            <a:hlinkClick r:id="" action="ppaction://media"/>
            <a:extLst>
              <a:ext uri="{FF2B5EF4-FFF2-40B4-BE49-F238E27FC236}">
                <a16:creationId xmlns:a16="http://schemas.microsoft.com/office/drawing/2014/main" id="{AED146F8-3CA5-4879-A63F-EC70093255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72734" y="858306"/>
            <a:ext cx="5712931" cy="1917421"/>
          </a:xfrm>
          <a:prstGeom prst="rect">
            <a:avLst/>
          </a:prstGeom>
        </p:spPr>
      </p:pic>
      <mc:AlternateContent xmlns:mc="http://schemas.openxmlformats.org/markup-compatibility/2006" xmlns:a14="http://schemas.microsoft.com/office/drawing/2010/main">
        <mc:Choice Requires="a14">
          <p:sp>
            <p:nvSpPr>
              <p:cNvPr id="12" name="Text Placeholder 11">
                <a:extLst>
                  <a:ext uri="{FF2B5EF4-FFF2-40B4-BE49-F238E27FC236}">
                    <a16:creationId xmlns:a16="http://schemas.microsoft.com/office/drawing/2014/main" id="{69318166-F6DC-5741-98DA-3F236B8BCC1B}"/>
                  </a:ext>
                </a:extLst>
              </p:cNvPr>
              <p:cNvSpPr>
                <a:spLocks noGrp="1"/>
              </p:cNvSpPr>
              <p:nvPr>
                <p:ph type="body" sz="quarter" idx="10"/>
              </p:nvPr>
            </p:nvSpPr>
            <p:spPr>
              <a:xfrm>
                <a:off x="304800" y="2872033"/>
                <a:ext cx="9250680" cy="3914641"/>
              </a:xfrm>
            </p:spPr>
            <p:txBody>
              <a:bodyPr/>
              <a:lstStyle/>
              <a:p>
                <a:r>
                  <a:rPr lang="en-US" dirty="0"/>
                  <a:t>Evaluate under various graph models, where “neighbors” are </a:t>
                </a:r>
                <a:r>
                  <a:rPr lang="en-US" i="1" dirty="0"/>
                  <a:t>predictive</a:t>
                </a:r>
                <a:r>
                  <a:rPr lang="en-US" dirty="0"/>
                  <a:t> of future location</a:t>
                </a:r>
              </a:p>
              <a:p>
                <a:pPr lvl="1"/>
                <a:r>
                  <a:rPr lang="en-US" dirty="0"/>
                  <a:t>Abstracting: Select some model on neighbor attribute data:</a:t>
                </a:r>
              </a:p>
              <a:p>
                <a:pPr lvl="2"/>
                <a14:m>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i="1">
                                <a:latin typeface="Cambria Math" panose="02040503050406030204" pitchFamily="18" charset="0"/>
                              </a:rPr>
                              <m:t>𝑎</m:t>
                            </m:r>
                          </m:e>
                        </m:acc>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𝐴</m:t>
                    </m:r>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𝒩</m:t>
                            </m:r>
                            <m:d>
                              <m:dPr>
                                <m:ctrlPr>
                                  <a:rPr lang="en-US" b="0" i="1" smtClean="0">
                                    <a:latin typeface="Cambria Math" panose="02040503050406030204" pitchFamily="18" charset="0"/>
                                  </a:rPr>
                                </m:ctrlPr>
                              </m:dPr>
                              <m:e>
                                <m:r>
                                  <a:rPr lang="en-US" b="0" i="1" smtClean="0">
                                    <a:latin typeface="Cambria Math" panose="02040503050406030204" pitchFamily="18" charset="0"/>
                                  </a:rPr>
                                  <m:t>𝐺</m:t>
                                </m:r>
                                <m:r>
                                  <a:rPr lang="en-US" b="0" i="1" smtClean="0">
                                    <a:latin typeface="Cambria Math" panose="02040503050406030204" pitchFamily="18" charset="0"/>
                                  </a:rPr>
                                  <m:t>, </m:t>
                                </m:r>
                                <m:r>
                                  <a:rPr lang="en-US" b="0" i="1" smtClean="0">
                                    <a:latin typeface="Cambria Math" panose="02040503050406030204" pitchFamily="18" charset="0"/>
                                  </a:rPr>
                                  <m:t>𝑖</m:t>
                                </m:r>
                              </m:e>
                            </m:d>
                          </m:e>
                        </m:d>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e.g. weighted average</a:t>
                </a:r>
              </a:p>
              <a:p>
                <a:pPr lvl="2"/>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G</m:t>
                        </m:r>
                      </m:e>
                      <m:sub>
                        <m:r>
                          <m:rPr>
                            <m:sty m:val="p"/>
                          </m:rPr>
                          <a:rPr lang="en-US" b="0" i="0" smtClean="0">
                            <a:latin typeface="Cambria Math" panose="02040503050406030204" pitchFamily="18" charset="0"/>
                          </a:rPr>
                          <m:t>select</m:t>
                        </m:r>
                      </m:sub>
                    </m:sSub>
                    <m:r>
                      <a:rPr lang="en-US" b="0" i="0"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argmin</m:t>
                            </m:r>
                          </m:e>
                          <m:lim>
                            <m:r>
                              <a:rPr lang="en-US" b="0" i="1" smtClean="0">
                                <a:latin typeface="Cambria Math" panose="02040503050406030204" pitchFamily="18" charset="0"/>
                              </a:rPr>
                              <m:t>𝑘</m:t>
                            </m:r>
                          </m:lim>
                        </m:limLow>
                      </m:fName>
                      <m:e>
                        <m:r>
                          <a:rPr lang="en-US" b="0"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 </m:t>
                        </m:r>
                        <m:acc>
                          <m:accPr>
                            <m:chr m:val="̂"/>
                            <m:ctrlPr>
                              <a:rPr lang="en-US" b="0" i="1" smtClean="0">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𝐴</m:t>
                            </m:r>
                          </m:e>
                        </m:acc>
                        <m:r>
                          <a:rPr lang="en-US" b="0" i="1" smtClean="0">
                            <a:latin typeface="Cambria Math" panose="02040503050406030204" pitchFamily="18" charset="0"/>
                            <a:ea typeface="Cambria Math" panose="02040503050406030204" pitchFamily="18" charset="0"/>
                          </a:rPr>
                          <m:t> )</m:t>
                        </m:r>
                      </m:e>
                    </m:func>
                    <m:r>
                      <a:rPr lang="en-US" b="0" i="1" smtClean="0">
                        <a:latin typeface="Cambria Math" panose="02040503050406030204" pitchFamily="18" charset="0"/>
                      </a:rPr>
                      <m:t>)</m:t>
                    </m:r>
                  </m:oMath>
                </a14:m>
                <a:r>
                  <a:rPr lang="en-US" dirty="0"/>
                  <a:t> over all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ℛ</m:t>
                        </m:r>
                      </m:e>
                      <m:sub>
                        <m:r>
                          <a:rPr lang="en-US" b="0" i="1" smtClean="0">
                            <a:latin typeface="Cambria Math" panose="02040503050406030204" pitchFamily="18" charset="0"/>
                            <a:ea typeface="Cambria Math" panose="02040503050406030204" pitchFamily="18" charset="0"/>
                          </a:rPr>
                          <m:t>𝑘</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𝐷</m:t>
                        </m:r>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𝐺</m:t>
                        </m:r>
                      </m:e>
                      <m:sub>
                        <m:r>
                          <m:rPr>
                            <m:sty m:val="p"/>
                          </m:rPr>
                          <a:rPr lang="en-US" b="0" i="0" smtClean="0">
                            <a:latin typeface="Cambria Math" panose="02040503050406030204" pitchFamily="18" charset="0"/>
                            <a:ea typeface="Cambria Math" panose="02040503050406030204" pitchFamily="18" charset="0"/>
                          </a:rPr>
                          <m:t>k</m:t>
                        </m:r>
                      </m:sub>
                    </m:sSub>
                  </m:oMath>
                </a14:m>
                <a:endParaRPr lang="en-US" dirty="0"/>
              </a:p>
            </p:txBody>
          </p:sp>
        </mc:Choice>
        <mc:Fallback xmlns="">
          <p:sp>
            <p:nvSpPr>
              <p:cNvPr id="12" name="Text Placeholder 11">
                <a:extLst>
                  <a:ext uri="{FF2B5EF4-FFF2-40B4-BE49-F238E27FC236}">
                    <a16:creationId xmlns:a16="http://schemas.microsoft.com/office/drawing/2014/main" id="{69318166-F6DC-5741-98DA-3F236B8BCC1B}"/>
                  </a:ext>
                </a:extLst>
              </p:cNvPr>
              <p:cNvSpPr>
                <a:spLocks noGrp="1" noRot="1" noChangeAspect="1" noMove="1" noResize="1" noEditPoints="1" noAdjustHandles="1" noChangeArrowheads="1" noChangeShapeType="1" noTextEdit="1"/>
              </p:cNvSpPr>
              <p:nvPr>
                <p:ph type="body" sz="quarter" idx="10"/>
              </p:nvPr>
            </p:nvSpPr>
            <p:spPr>
              <a:xfrm>
                <a:off x="304800" y="2872033"/>
                <a:ext cx="9250680" cy="3914641"/>
              </a:xfrm>
              <a:blipFill>
                <a:blip r:embed="rId6"/>
                <a:stretch>
                  <a:fillRect l="-1923" t="-2265"/>
                </a:stretch>
              </a:blipFill>
            </p:spPr>
            <p:txBody>
              <a:bodyPr/>
              <a:lstStyle/>
              <a:p>
                <a:r>
                  <a:rPr lang="en-US">
                    <a:noFill/>
                  </a:rPr>
                  <a:t> </a:t>
                </a:r>
              </a:p>
            </p:txBody>
          </p:sp>
        </mc:Fallback>
      </mc:AlternateContent>
    </p:spTree>
    <p:extLst>
      <p:ext uri="{BB962C8B-B14F-4D97-AF65-F5344CB8AC3E}">
        <p14:creationId xmlns:p14="http://schemas.microsoft.com/office/powerpoint/2010/main" val="306651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5"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0"/>
                                        </p:tgtEl>
                                      </p:cBhvr>
                                    </p:cmd>
                                  </p:childTnLst>
                                </p:cTn>
                              </p:par>
                            </p:childTnLst>
                          </p:cTn>
                        </p:par>
                      </p:childTnLst>
                    </p:cTn>
                  </p:par>
                </p:childTnLst>
              </p:cTn>
              <p:nextCondLst>
                <p:cond evt="onClick" delay="0">
                  <p:tgtEl>
                    <p:spTgt spid="10"/>
                  </p:tgtEl>
                </p:cond>
              </p:nextCondLst>
            </p:seq>
            <p:video>
              <p:cMediaNode vol="80000">
                <p:cTn id="24" fill="hold" display="0">
                  <p:stCondLst>
                    <p:cond delay="indefinite"/>
                  </p:stCondLst>
                </p:cTn>
                <p:tgtEl>
                  <p:spTgt spid="1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EAE5C8-3987-ED4C-915D-49C35BBBFC95}"/>
              </a:ext>
            </a:extLst>
          </p:cNvPr>
          <p:cNvSpPr>
            <a:spLocks noGrp="1"/>
          </p:cNvSpPr>
          <p:nvPr>
            <p:ph type="sldNum" sz="quarter" idx="4"/>
          </p:nvPr>
        </p:nvSpPr>
        <p:spPr/>
        <p:txBody>
          <a:bodyPr/>
          <a:lstStyle/>
          <a:p>
            <a:fld id="{E1C7F28F-C94C-4042-84D8-4BC2F207C7AD}" type="slidenum">
              <a:rPr lang="en-US" smtClean="0"/>
              <a:t>9</a:t>
            </a:fld>
            <a:endParaRPr lang="en-US" dirty="0"/>
          </a:p>
        </p:txBody>
      </p:sp>
      <p:sp>
        <p:nvSpPr>
          <p:cNvPr id="3" name="Title 2">
            <a:extLst>
              <a:ext uri="{FF2B5EF4-FFF2-40B4-BE49-F238E27FC236}">
                <a16:creationId xmlns:a16="http://schemas.microsoft.com/office/drawing/2014/main" id="{13FFEDF2-884A-644F-A7D1-FF7F9EBF21E3}"/>
              </a:ext>
            </a:extLst>
          </p:cNvPr>
          <p:cNvSpPr>
            <a:spLocks noGrp="1"/>
          </p:cNvSpPr>
          <p:nvPr>
            <p:ph type="title"/>
          </p:nvPr>
        </p:nvSpPr>
        <p:spPr/>
        <p:txBody>
          <a:bodyPr/>
          <a:lstStyle/>
          <a:p>
            <a:r>
              <a:rPr lang="en-US" dirty="0"/>
              <a:t>Hypotheses: Predictive Evaluation</a:t>
            </a:r>
          </a:p>
        </p:txBody>
      </p:sp>
      <p:sp>
        <p:nvSpPr>
          <p:cNvPr id="4" name="Text Placeholder 3">
            <a:extLst>
              <a:ext uri="{FF2B5EF4-FFF2-40B4-BE49-F238E27FC236}">
                <a16:creationId xmlns:a16="http://schemas.microsoft.com/office/drawing/2014/main" id="{7C9FDC4F-76BA-3545-A81D-1B4132DFD568}"/>
              </a:ext>
            </a:extLst>
          </p:cNvPr>
          <p:cNvSpPr>
            <a:spLocks noGrp="1"/>
          </p:cNvSpPr>
          <p:nvPr>
            <p:ph type="body" sz="quarter" idx="10"/>
          </p:nvPr>
        </p:nvSpPr>
        <p:spPr>
          <a:xfrm>
            <a:off x="304800" y="838200"/>
            <a:ext cx="9448800" cy="6229668"/>
          </a:xfrm>
        </p:spPr>
        <p:txBody>
          <a:bodyPr/>
          <a:lstStyle/>
          <a:p>
            <a:r>
              <a:rPr lang="en-US" dirty="0"/>
              <a:t>Aggregating over time allows testing of hypotheses about association stability</a:t>
            </a:r>
          </a:p>
          <a:p>
            <a:pPr lvl="1"/>
            <a:r>
              <a:rPr lang="en-US" dirty="0"/>
              <a:t>How many neighbors are predictive?</a:t>
            </a:r>
          </a:p>
          <a:p>
            <a:pPr lvl="2"/>
            <a:r>
              <a:rPr lang="en-US" dirty="0"/>
              <a:t>Between 4-6 (of N=26).</a:t>
            </a:r>
          </a:p>
          <a:p>
            <a:pPr lvl="1"/>
            <a:r>
              <a:rPr lang="en-US" dirty="0"/>
              <a:t>Do individuals tend to long-term affiliations?</a:t>
            </a:r>
          </a:p>
          <a:p>
            <a:pPr lvl="2"/>
            <a:r>
              <a:rPr lang="en-US" dirty="0"/>
              <a:t>Yes, after ~10 minutes</a:t>
            </a:r>
          </a:p>
        </p:txBody>
      </p:sp>
      <p:grpSp>
        <p:nvGrpSpPr>
          <p:cNvPr id="5" name="Group 4">
            <a:extLst>
              <a:ext uri="{FF2B5EF4-FFF2-40B4-BE49-F238E27FC236}">
                <a16:creationId xmlns:a16="http://schemas.microsoft.com/office/drawing/2014/main" id="{BBD8C65A-F671-D946-9C7D-76660D8F217A}"/>
              </a:ext>
            </a:extLst>
          </p:cNvPr>
          <p:cNvGrpSpPr/>
          <p:nvPr/>
        </p:nvGrpSpPr>
        <p:grpSpPr>
          <a:xfrm>
            <a:off x="1349026" y="4276437"/>
            <a:ext cx="7360347" cy="3134331"/>
            <a:chOff x="1096907" y="3406356"/>
            <a:chExt cx="8170463" cy="3668710"/>
          </a:xfrm>
        </p:grpSpPr>
        <p:pic>
          <p:nvPicPr>
            <p:cNvPr id="6" name="Picture 5">
              <a:extLst>
                <a:ext uri="{FF2B5EF4-FFF2-40B4-BE49-F238E27FC236}">
                  <a16:creationId xmlns:a16="http://schemas.microsoft.com/office/drawing/2014/main" id="{EF52F56B-3928-1746-B578-38443C991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549" y="3406356"/>
              <a:ext cx="3100974" cy="3200400"/>
            </a:xfrm>
            <a:prstGeom prst="rect">
              <a:avLst/>
            </a:prstGeom>
          </p:spPr>
        </p:pic>
        <p:pic>
          <p:nvPicPr>
            <p:cNvPr id="7" name="Picture 6">
              <a:extLst>
                <a:ext uri="{FF2B5EF4-FFF2-40B4-BE49-F238E27FC236}">
                  <a16:creationId xmlns:a16="http://schemas.microsoft.com/office/drawing/2014/main" id="{EF82892F-4ACA-AC4E-B30C-07EBCD8C9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380" y="3406356"/>
              <a:ext cx="4254990" cy="3200400"/>
            </a:xfrm>
            <a:prstGeom prst="rect">
              <a:avLst/>
            </a:prstGeom>
          </p:spPr>
        </p:pic>
        <p:sp>
          <p:nvSpPr>
            <p:cNvPr id="8" name="TextBox 7">
              <a:extLst>
                <a:ext uri="{FF2B5EF4-FFF2-40B4-BE49-F238E27FC236}">
                  <a16:creationId xmlns:a16="http://schemas.microsoft.com/office/drawing/2014/main" id="{4EFBE802-B0B5-F644-BF30-DAB31EC45539}"/>
                </a:ext>
              </a:extLst>
            </p:cNvPr>
            <p:cNvSpPr txBox="1"/>
            <p:nvPr/>
          </p:nvSpPr>
          <p:spPr>
            <a:xfrm>
              <a:off x="1096907" y="6613402"/>
              <a:ext cx="3121617" cy="461664"/>
            </a:xfrm>
            <a:prstGeom prst="rect">
              <a:avLst/>
            </a:prstGeom>
            <a:noFill/>
          </p:spPr>
          <p:txBody>
            <a:bodyPr wrap="none" rtlCol="0">
              <a:spAutoFit/>
            </a:bodyPr>
            <a:lstStyle/>
            <a:p>
              <a:r>
                <a:rPr lang="en-US" sz="2400" dirty="0">
                  <a:latin typeface="Linux Libertine" charset="0"/>
                  <a:ea typeface="Linux Libertine" charset="0"/>
                  <a:cs typeface="Linux Libertine" charset="0"/>
                </a:rPr>
                <a:t>Short-term Associations</a:t>
              </a:r>
            </a:p>
          </p:txBody>
        </p:sp>
        <p:sp>
          <p:nvSpPr>
            <p:cNvPr id="9" name="TextBox 8">
              <a:extLst>
                <a:ext uri="{FF2B5EF4-FFF2-40B4-BE49-F238E27FC236}">
                  <a16:creationId xmlns:a16="http://schemas.microsoft.com/office/drawing/2014/main" id="{3AB42900-86F0-3146-A152-F82ED1993616}"/>
                </a:ext>
              </a:extLst>
            </p:cNvPr>
            <p:cNvSpPr txBox="1"/>
            <p:nvPr/>
          </p:nvSpPr>
          <p:spPr>
            <a:xfrm>
              <a:off x="5683679" y="6613400"/>
              <a:ext cx="2912392" cy="461666"/>
            </a:xfrm>
            <a:prstGeom prst="rect">
              <a:avLst/>
            </a:prstGeom>
            <a:noFill/>
          </p:spPr>
          <p:txBody>
            <a:bodyPr wrap="none" rtlCol="0">
              <a:spAutoFit/>
            </a:bodyPr>
            <a:lstStyle/>
            <a:p>
              <a:r>
                <a:rPr lang="en-US" sz="2400" dirty="0">
                  <a:latin typeface="Linux Libertine" charset="0"/>
                  <a:ea typeface="Linux Libertine" charset="0"/>
                  <a:cs typeface="Linux Libertine" charset="0"/>
                </a:rPr>
                <a:t>Long-term Affiliations</a:t>
              </a:r>
            </a:p>
          </p:txBody>
        </p:sp>
      </p:grpSp>
    </p:spTree>
    <p:extLst>
      <p:ext uri="{BB962C8B-B14F-4D97-AF65-F5344CB8AC3E}">
        <p14:creationId xmlns:p14="http://schemas.microsoft.com/office/powerpoint/2010/main" val="159732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ppopbio_newes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mppopbio_blue" id="{D80C641C-72BD-2844-AD6E-A8A7BD369EC3}" vid="{CA6B4953-9529-CB42-A195-B7B0C8020D7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comppopbio_newest</Template>
  <TotalTime>7873</TotalTime>
  <Words>1257</Words>
  <Application>Microsoft Macintosh PowerPoint</Application>
  <PresentationFormat>Custom</PresentationFormat>
  <Paragraphs>206</Paragraphs>
  <Slides>24</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ＭＳ Ｐゴシック</vt:lpstr>
      <vt:lpstr>Arial</vt:lpstr>
      <vt:lpstr>Calisto MT</vt:lpstr>
      <vt:lpstr>Cambria Math</vt:lpstr>
      <vt:lpstr>Linux Libertine</vt:lpstr>
      <vt:lpstr>Mangal</vt:lpstr>
      <vt:lpstr>comppopbio_newest</vt:lpstr>
      <vt:lpstr>Inferring Graphs From Data</vt:lpstr>
      <vt:lpstr>“Why?” : Problem Scope</vt:lpstr>
      <vt:lpstr>Full details</vt:lpstr>
      <vt:lpstr>Graph definition</vt:lpstr>
      <vt:lpstr>Graph definition</vt:lpstr>
      <vt:lpstr>A light example</vt:lpstr>
      <vt:lpstr>Predictive Evaluation: Thresholding</vt:lpstr>
      <vt:lpstr>Predictive Evaluation: Inference</vt:lpstr>
      <vt:lpstr>Hypotheses: Predictive Evaluation</vt:lpstr>
      <vt:lpstr>Experimental Design w/ Inferred Graph </vt:lpstr>
      <vt:lpstr>A heavy end-to-end example</vt:lpstr>
      <vt:lpstr>Consensus Network Evaluation</vt:lpstr>
      <vt:lpstr>Information Cascades</vt:lpstr>
      <vt:lpstr>Inferred Information Network</vt:lpstr>
      <vt:lpstr>Task-focused Model Selection</vt:lpstr>
      <vt:lpstr>Network Models</vt:lpstr>
      <vt:lpstr>Network Sampling</vt:lpstr>
      <vt:lpstr>Tasks</vt:lpstr>
      <vt:lpstr>Datasets</vt:lpstr>
      <vt:lpstr>Precision and Rank Consistency</vt:lpstr>
      <vt:lpstr>Cross-Task Model Selection</vt:lpstr>
      <vt:lpstr>Open questions: end-to-end learning</vt:lpstr>
      <vt:lpstr>“Structure is Everywhere”</vt:lpstr>
      <vt:lpstr>Best practices</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Motivation</dc:title>
  <dc:creator>Brugere, Ivan Curtis</dc:creator>
  <cp:lastModifiedBy>Ivan Brugere</cp:lastModifiedBy>
  <cp:revision>14</cp:revision>
  <dcterms:created xsi:type="dcterms:W3CDTF">2018-07-30T02:54:14Z</dcterms:created>
  <dcterms:modified xsi:type="dcterms:W3CDTF">2018-08-19T11:05:04Z</dcterms:modified>
</cp:coreProperties>
</file>